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7.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 id="2147483733" r:id="rId3"/>
    <p:sldMasterId id="2147483769" r:id="rId4"/>
    <p:sldMasterId id="2147483805" r:id="rId5"/>
    <p:sldMasterId id="2147483817" r:id="rId6"/>
    <p:sldMasterId id="2147483889" r:id="rId7"/>
    <p:sldMasterId id="2147483925" r:id="rId8"/>
  </p:sldMasterIdLst>
  <p:notesMasterIdLst>
    <p:notesMasterId r:id="rId44"/>
  </p:notesMasterIdLst>
  <p:sldIdLst>
    <p:sldId id="256" r:id="rId9"/>
    <p:sldId id="407" r:id="rId10"/>
    <p:sldId id="408" r:id="rId11"/>
    <p:sldId id="409" r:id="rId12"/>
    <p:sldId id="410" r:id="rId13"/>
    <p:sldId id="411" r:id="rId14"/>
    <p:sldId id="268" r:id="rId15"/>
    <p:sldId id="270" r:id="rId16"/>
    <p:sldId id="274" r:id="rId17"/>
    <p:sldId id="275" r:id="rId18"/>
    <p:sldId id="271" r:id="rId19"/>
    <p:sldId id="272" r:id="rId20"/>
    <p:sldId id="273" r:id="rId21"/>
    <p:sldId id="331" r:id="rId22"/>
    <p:sldId id="836" r:id="rId23"/>
    <p:sldId id="837" r:id="rId24"/>
    <p:sldId id="838" r:id="rId25"/>
    <p:sldId id="839" r:id="rId26"/>
    <p:sldId id="840" r:id="rId27"/>
    <p:sldId id="841" r:id="rId28"/>
    <p:sldId id="413" r:id="rId29"/>
    <p:sldId id="412" r:id="rId30"/>
    <p:sldId id="344" r:id="rId31"/>
    <p:sldId id="269" r:id="rId32"/>
    <p:sldId id="276" r:id="rId33"/>
    <p:sldId id="279" r:id="rId34"/>
    <p:sldId id="280" r:id="rId35"/>
    <p:sldId id="281" r:id="rId36"/>
    <p:sldId id="3259" r:id="rId37"/>
    <p:sldId id="779" r:id="rId38"/>
    <p:sldId id="3260" r:id="rId39"/>
    <p:sldId id="3225" r:id="rId40"/>
    <p:sldId id="3258" r:id="rId41"/>
    <p:sldId id="3261" r:id="rId42"/>
    <p:sldId id="33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E5E"/>
    <a:srgbClr val="00A7CF"/>
    <a:srgbClr val="091E73"/>
    <a:srgbClr val="FF9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4889E-4D1F-40A4-ABFE-D7933BFEFB4D}"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1EFF2-34F1-466B-A0A9-791391A69262}" type="slidenum">
              <a:rPr lang="en-US" smtClean="0"/>
              <a:t>‹#›</a:t>
            </a:fld>
            <a:endParaRPr lang="en-US"/>
          </a:p>
        </p:txBody>
      </p:sp>
    </p:spTree>
    <p:extLst>
      <p:ext uri="{BB962C8B-B14F-4D97-AF65-F5344CB8AC3E}">
        <p14:creationId xmlns:p14="http://schemas.microsoft.com/office/powerpoint/2010/main" val="425116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11</a:t>
            </a:fld>
            <a:endParaRPr lang="en-US"/>
          </a:p>
        </p:txBody>
      </p:sp>
    </p:spTree>
    <p:extLst>
      <p:ext uri="{BB962C8B-B14F-4D97-AF65-F5344CB8AC3E}">
        <p14:creationId xmlns:p14="http://schemas.microsoft.com/office/powerpoint/2010/main" val="2735381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33</a:t>
            </a:fld>
            <a:endParaRPr lang="en-US"/>
          </a:p>
        </p:txBody>
      </p:sp>
    </p:spTree>
    <p:extLst>
      <p:ext uri="{BB962C8B-B14F-4D97-AF65-F5344CB8AC3E}">
        <p14:creationId xmlns:p14="http://schemas.microsoft.com/office/powerpoint/2010/main" val="140390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13</a:t>
            </a:fld>
            <a:endParaRPr lang="en-US"/>
          </a:p>
        </p:txBody>
      </p:sp>
    </p:spTree>
    <p:extLst>
      <p:ext uri="{BB962C8B-B14F-4D97-AF65-F5344CB8AC3E}">
        <p14:creationId xmlns:p14="http://schemas.microsoft.com/office/powerpoint/2010/main" val="965251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15</a:t>
            </a:fld>
            <a:endParaRPr lang="en-US"/>
          </a:p>
        </p:txBody>
      </p:sp>
    </p:spTree>
    <p:extLst>
      <p:ext uri="{BB962C8B-B14F-4D97-AF65-F5344CB8AC3E}">
        <p14:creationId xmlns:p14="http://schemas.microsoft.com/office/powerpoint/2010/main" val="123721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16</a:t>
            </a:fld>
            <a:endParaRPr lang="en-US"/>
          </a:p>
        </p:txBody>
      </p:sp>
    </p:spTree>
    <p:extLst>
      <p:ext uri="{BB962C8B-B14F-4D97-AF65-F5344CB8AC3E}">
        <p14:creationId xmlns:p14="http://schemas.microsoft.com/office/powerpoint/2010/main" val="35819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17</a:t>
            </a:fld>
            <a:endParaRPr lang="en-US"/>
          </a:p>
        </p:txBody>
      </p:sp>
    </p:spTree>
    <p:extLst>
      <p:ext uri="{BB962C8B-B14F-4D97-AF65-F5344CB8AC3E}">
        <p14:creationId xmlns:p14="http://schemas.microsoft.com/office/powerpoint/2010/main" val="217105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18</a:t>
            </a:fld>
            <a:endParaRPr lang="en-US"/>
          </a:p>
        </p:txBody>
      </p:sp>
    </p:spTree>
    <p:extLst>
      <p:ext uri="{BB962C8B-B14F-4D97-AF65-F5344CB8AC3E}">
        <p14:creationId xmlns:p14="http://schemas.microsoft.com/office/powerpoint/2010/main" val="74775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19</a:t>
            </a:fld>
            <a:endParaRPr lang="en-US"/>
          </a:p>
        </p:txBody>
      </p:sp>
    </p:spTree>
    <p:extLst>
      <p:ext uri="{BB962C8B-B14F-4D97-AF65-F5344CB8AC3E}">
        <p14:creationId xmlns:p14="http://schemas.microsoft.com/office/powerpoint/2010/main" val="26067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 Louis </a:t>
            </a:r>
            <a:r>
              <a:rPr lang="en-US"/>
              <a:t>Encephalitis Virus</a:t>
            </a:r>
          </a:p>
        </p:txBody>
      </p:sp>
      <p:sp>
        <p:nvSpPr>
          <p:cNvPr id="4" name="Slide Number Placeholder 3"/>
          <p:cNvSpPr>
            <a:spLocks noGrp="1"/>
          </p:cNvSpPr>
          <p:nvPr>
            <p:ph type="sldNum" idx="10"/>
          </p:nvPr>
        </p:nvSpPr>
        <p:spPr/>
        <p:txBody>
          <a:bodyPr/>
          <a:lstStyle/>
          <a:p>
            <a:pPr>
              <a:defRPr/>
            </a:pPr>
            <a:fld id="{C877604F-A5A8-2D40-BDD6-98B8C4C4BF4B}" type="slidenum">
              <a:rPr lang="en-US" smtClean="0"/>
              <a:pPr>
                <a:defRPr/>
              </a:pPr>
              <a:t>20</a:t>
            </a:fld>
            <a:endParaRPr lang="en-US"/>
          </a:p>
        </p:txBody>
      </p:sp>
    </p:spTree>
    <p:extLst>
      <p:ext uri="{BB962C8B-B14F-4D97-AF65-F5344CB8AC3E}">
        <p14:creationId xmlns:p14="http://schemas.microsoft.com/office/powerpoint/2010/main" val="446670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30</a:t>
            </a:fld>
            <a:endParaRPr lang="en-US"/>
          </a:p>
        </p:txBody>
      </p:sp>
    </p:spTree>
    <p:extLst>
      <p:ext uri="{BB962C8B-B14F-4D97-AF65-F5344CB8AC3E}">
        <p14:creationId xmlns:p14="http://schemas.microsoft.com/office/powerpoint/2010/main" val="280646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75072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2667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7769346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5292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6358971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8662008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3300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6564889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4821785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6099786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387995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166976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8424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775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8633883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2750131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951233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8886712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39045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3454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2655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5861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427980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740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7874442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20857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262326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1153814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7121635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881826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143044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095282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338220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5506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025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9486727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930470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86188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41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11493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72610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5554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5777078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480942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87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500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217400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3067914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91E73"/>
        </a:solidFill>
        <a:effectLst/>
      </p:bgPr>
    </p:bg>
    <p:spTree>
      <p:nvGrpSpPr>
        <p:cNvPr id="1" name=""/>
        <p:cNvGrpSpPr/>
        <p:nvPr/>
      </p:nvGrpSpPr>
      <p:grpSpPr>
        <a:xfrm>
          <a:off x="0" y="0"/>
          <a:ext cx="0" cy="0"/>
          <a:chOff x="0" y="0"/>
          <a:chExt cx="0" cy="0"/>
        </a:xfrm>
      </p:grpSpPr>
      <p:sp>
        <p:nvSpPr>
          <p:cNvPr id="3074" name="Rectangle 2"/>
          <p:cNvSpPr>
            <a:spLocks noGrp="1" noChangeAspect="1" noChangeArrowheads="1"/>
          </p:cNvSpPr>
          <p:nvPr>
            <p:ph type="ctrTitle"/>
          </p:nvPr>
        </p:nvSpPr>
        <p:spPr>
          <a:xfrm>
            <a:off x="597958" y="1082146"/>
            <a:ext cx="10251282" cy="1766094"/>
          </a:xfrm>
        </p:spPr>
        <p:txBody>
          <a:bodyPr wrap="square" lIns="0" tIns="0" rIns="0" bIns="0" anchor="b"/>
          <a:lstStyle>
            <a:lvl1pPr>
              <a:lnSpc>
                <a:spcPct val="95000"/>
              </a:lnSpc>
              <a:defRPr sz="4500" b="0">
                <a:solidFill>
                  <a:schemeClr val="bg1"/>
                </a:solidFill>
              </a:defRPr>
            </a:lvl1pPr>
          </a:lstStyle>
          <a:p>
            <a:pPr lvl="0"/>
            <a:r>
              <a:rPr lang="en-US" altLang="en-US" noProof="0"/>
              <a:t>Click to edit Master title style</a:t>
            </a:r>
            <a:endParaRPr lang="en-US" altLang="en-US" noProof="0" dirty="0"/>
          </a:p>
        </p:txBody>
      </p:sp>
      <p:sp>
        <p:nvSpPr>
          <p:cNvPr id="3075" name="Rectangle 3"/>
          <p:cNvSpPr>
            <a:spLocks noGrp="1" noChangeArrowheads="1"/>
          </p:cNvSpPr>
          <p:nvPr>
            <p:ph type="subTitle" idx="1"/>
          </p:nvPr>
        </p:nvSpPr>
        <p:spPr>
          <a:xfrm>
            <a:off x="597959" y="3884203"/>
            <a:ext cx="6400271" cy="832115"/>
          </a:xfrm>
          <a:prstGeom prst="rect">
            <a:avLst/>
          </a:prstGeom>
        </p:spPr>
        <p:txBody>
          <a:bodyPr wrap="square" lIns="0" tIns="0" rIns="0" bIns="0"/>
          <a:lstStyle>
            <a:lvl1pPr marL="0" indent="0">
              <a:buFont typeface="Wingdings" panose="05000000000000000000" pitchFamily="2" charset="2"/>
              <a:buNone/>
              <a:defRPr sz="2500">
                <a:solidFill>
                  <a:schemeClr val="bg1"/>
                </a:solidFill>
              </a:defRPr>
            </a:lvl1pPr>
          </a:lstStyle>
          <a:p>
            <a:pPr lvl="0"/>
            <a:r>
              <a:rPr lang="en-US" altLang="en-US" noProof="0"/>
              <a:t>Click to edit Master subtitle style</a:t>
            </a:r>
            <a:endParaRPr lang="en-US" altLang="en-US"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0" y="1600200"/>
            <a:ext cx="7823200" cy="5257800"/>
          </a:xfrm>
          <a:prstGeom prst="rect">
            <a:avLst/>
          </a:prstGeom>
        </p:spPr>
      </p:pic>
      <p:sp>
        <p:nvSpPr>
          <p:cNvPr id="3" name="TextBox 2"/>
          <p:cNvSpPr txBox="1"/>
          <p:nvPr/>
        </p:nvSpPr>
        <p:spPr>
          <a:xfrm>
            <a:off x="597959" y="231493"/>
            <a:ext cx="8314548" cy="348878"/>
          </a:xfrm>
          <a:prstGeom prst="rect">
            <a:avLst/>
          </a:prstGeom>
          <a:noFill/>
        </p:spPr>
        <p:txBody>
          <a:bodyPr wrap="square" rtlCol="0">
            <a:spAutoFit/>
          </a:bodyPr>
          <a:lstStyle/>
          <a:p>
            <a:r>
              <a:rPr lang="en-US" sz="1667" b="1" dirty="0">
                <a:solidFill>
                  <a:schemeClr val="bg1"/>
                </a:solidFill>
              </a:rPr>
              <a:t>IBM Research AI</a:t>
            </a:r>
          </a:p>
        </p:txBody>
      </p:sp>
    </p:spTree>
    <p:extLst>
      <p:ext uri="{BB962C8B-B14F-4D97-AF65-F5344CB8AC3E}">
        <p14:creationId xmlns:p14="http://schemas.microsoft.com/office/powerpoint/2010/main" val="258803939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97823" cy="596635"/>
          </a:xfrm>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64053" y="1357313"/>
            <a:ext cx="11019722" cy="5010831"/>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a:solidFill>
                  <a:srgbClr val="FFFFFF"/>
                </a:solidFill>
                <a:latin typeface="+mn-lt"/>
                <a:ea typeface="MS PGothic" pitchFamily="34" charset="-128"/>
              </a:rPr>
              <a:t>IBM Research AI</a:t>
            </a:r>
          </a:p>
        </p:txBody>
      </p:sp>
    </p:spTree>
    <p:extLst>
      <p:ext uri="{BB962C8B-B14F-4D97-AF65-F5344CB8AC3E}">
        <p14:creationId xmlns:p14="http://schemas.microsoft.com/office/powerpoint/2010/main" val="377765290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97823" cy="596635"/>
          </a:xfrm>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a:solidFill>
                  <a:srgbClr val="FFFFFF"/>
                </a:solidFill>
                <a:latin typeface="+mn-lt"/>
                <a:ea typeface="MS PGothic" pitchFamily="34" charset="-128"/>
              </a:rPr>
              <a:t>IBM Research AI</a:t>
            </a:r>
          </a:p>
        </p:txBody>
      </p:sp>
    </p:spTree>
    <p:extLst>
      <p:ext uri="{BB962C8B-B14F-4D97-AF65-F5344CB8AC3E}">
        <p14:creationId xmlns:p14="http://schemas.microsoft.com/office/powerpoint/2010/main" val="28341989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085917" cy="596635"/>
          </a:xfrm>
        </p:spPr>
        <p:txBody>
          <a:bodyPr/>
          <a:lstStyle/>
          <a:p>
            <a:r>
              <a:rPr lang="en-US"/>
              <a:t>Click to edit Master title style</a:t>
            </a:r>
          </a:p>
        </p:txBody>
      </p:sp>
      <p:sp>
        <p:nvSpPr>
          <p:cNvPr id="5" name="Rectangle 6"/>
          <p:cNvSpPr>
            <a:spLocks noGrp="1" noChangeArrowheads="1"/>
          </p:cNvSpPr>
          <p:nvPr>
            <p:ph type="sldNum" sz="quarter" idx="4"/>
          </p:nvPr>
        </p:nvSpPr>
        <p:spPr bwMode="auto">
          <a:xfrm>
            <a:off x="11451422" y="6537443"/>
            <a:ext cx="444500" cy="142875"/>
          </a:xfrm>
          <a:prstGeom prst="rect">
            <a:avLst/>
          </a:prstGeom>
          <a:noFill/>
          <a:ln>
            <a:noFill/>
          </a:ln>
          <a:effec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6" name="Rectangle 5"/>
          <p:cNvSpPr>
            <a:spLocks noChangeArrowheads="1"/>
          </p:cNvSpPr>
          <p:nvPr/>
        </p:nvSpPr>
        <p:spPr bwMode="black">
          <a:xfrm>
            <a:off x="4462678"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a:solidFill>
                  <a:srgbClr val="FFFFFF"/>
                </a:solidFill>
                <a:latin typeface="+mn-lt"/>
                <a:ea typeface="MS PGothic" pitchFamily="34" charset="-128"/>
              </a:rPr>
              <a:t>IBM Research AI</a:t>
            </a:r>
          </a:p>
        </p:txBody>
      </p:sp>
    </p:spTree>
    <p:extLst>
      <p:ext uri="{BB962C8B-B14F-4D97-AF65-F5344CB8AC3E}">
        <p14:creationId xmlns:p14="http://schemas.microsoft.com/office/powerpoint/2010/main" val="35049221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91E73"/>
        </a:solidFill>
        <a:effectLst/>
      </p:bgPr>
    </p:bg>
    <p:spTree>
      <p:nvGrpSpPr>
        <p:cNvPr id="1" name=""/>
        <p:cNvGrpSpPr/>
        <p:nvPr/>
      </p:nvGrpSpPr>
      <p:grpSpPr>
        <a:xfrm>
          <a:off x="0" y="0"/>
          <a:ext cx="0" cy="0"/>
          <a:chOff x="0" y="0"/>
          <a:chExt cx="0" cy="0"/>
        </a:xfrm>
      </p:grpSpPr>
      <p:sp>
        <p:nvSpPr>
          <p:cNvPr id="4" name="Rectangle 6"/>
          <p:cNvSpPr>
            <a:spLocks noGrp="1" noChangeArrowheads="1"/>
          </p:cNvSpPr>
          <p:nvPr>
            <p:ph type="sldNum" sz="quarter" idx="4"/>
          </p:nvPr>
        </p:nvSpPr>
        <p:spPr bwMode="auto">
          <a:xfrm>
            <a:off x="11451422" y="6537443"/>
            <a:ext cx="444500" cy="142875"/>
          </a:xfrm>
          <a:prstGeom prst="rect">
            <a:avLst/>
          </a:prstGeom>
          <a:noFill/>
          <a:ln>
            <a:noFill/>
          </a:ln>
          <a:effectLst/>
        </p:spPr>
        <p:txBody>
          <a:bodyPr vert="horz" wrap="square" lIns="0" tIns="0" rIns="0" bIns="0" numCol="1" anchor="t" anchorCtr="0" compatLnSpc="1">
            <a:prstTxWarp prst="textNoShape">
              <a:avLst/>
            </a:prstTxWarp>
          </a:bodyPr>
          <a:lstStyle>
            <a:lvl1pPr algn="r">
              <a:spcBef>
                <a:spcPct val="0"/>
              </a:spcBef>
              <a:buSzTx/>
              <a:buFontTx/>
              <a:buNone/>
              <a:defRPr sz="833" b="0">
                <a:ln>
                  <a:noFill/>
                </a:ln>
                <a:solidFill>
                  <a:schemeClr val="bg1"/>
                </a:solidFill>
                <a:latin typeface="Arial" charset="0"/>
                <a:ea typeface="ＭＳ Ｐゴシック" pitchFamily="34" charset="-128"/>
                <a:cs typeface="Arial" charset="0"/>
              </a:defRPr>
            </a:lvl1pPr>
          </a:lstStyle>
          <a:p>
            <a:fld id="{D6E202FB-E22D-44E5-88EE-134B92CD8D3A}" type="slidenum">
              <a:rPr lang="en-US" smtClean="0"/>
              <a:t>‹#›</a:t>
            </a:fld>
            <a:endParaRPr lang="en-US"/>
          </a:p>
        </p:txBody>
      </p:sp>
      <p:sp>
        <p:nvSpPr>
          <p:cNvPr id="5" name="Rectangle 4"/>
          <p:cNvSpPr>
            <a:spLocks noChangeArrowheads="1"/>
          </p:cNvSpPr>
          <p:nvPr/>
        </p:nvSpPr>
        <p:spPr bwMode="black">
          <a:xfrm>
            <a:off x="4462678"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a:solidFill>
                  <a:srgbClr val="FFFFFF"/>
                </a:solidFill>
                <a:latin typeface="+mn-lt"/>
                <a:ea typeface="MS PGothic" pitchFamily="34" charset="-128"/>
              </a:rPr>
              <a:t>IBM Research AI</a:t>
            </a:r>
          </a:p>
        </p:txBody>
      </p:sp>
    </p:spTree>
    <p:extLst>
      <p:ext uri="{BB962C8B-B14F-4D97-AF65-F5344CB8AC3E}">
        <p14:creationId xmlns:p14="http://schemas.microsoft.com/office/powerpoint/2010/main" val="34028653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p:cNvSpPr>
            <a:spLocks noChangeArrowheads="1"/>
          </p:cNvSpPr>
          <p:nvPr/>
        </p:nvSpPr>
        <p:spPr bwMode="black">
          <a:xfrm>
            <a:off x="4462678"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eaLnBrk="1" hangingPunct="1">
              <a:defRPr/>
            </a:pPr>
            <a:r>
              <a:rPr lang="en-US" altLang="en-US" sz="833" b="0" dirty="0">
                <a:solidFill>
                  <a:srgbClr val="FFFFFF"/>
                </a:solidFill>
                <a:latin typeface="+mn-lt"/>
                <a:ea typeface="MS PGothic" pitchFamily="34" charset="-128"/>
              </a:rPr>
              <a:t>IBM Research AI</a:t>
            </a:r>
          </a:p>
        </p:txBody>
      </p:sp>
    </p:spTree>
    <p:extLst>
      <p:ext uri="{BB962C8B-B14F-4D97-AF65-F5344CB8AC3E}">
        <p14:creationId xmlns:p14="http://schemas.microsoft.com/office/powerpoint/2010/main" val="324880404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984835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763246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63972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40902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41778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274904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7846303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846861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6518357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870319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0987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67999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111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625115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1403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2814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0078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060152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67146389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0975028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9968719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3058888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2755155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66719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41059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655586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843608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1339426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18274521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87820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1775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97497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978586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2106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206853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1274371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0245124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63622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92384235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89903063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59087723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56523077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85344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7245336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4001814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686566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819546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9751266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2355260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44824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32647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09025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65113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04185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30018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656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6958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6E202FB-E22D-44E5-88EE-134B92CD8D3A}"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20121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8258254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1915387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006141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240352752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2759197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14107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829219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8242492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72688030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35420758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2418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0417009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0703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20433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29393633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22638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44092160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Tree>
    <p:extLst>
      <p:ext uri="{BB962C8B-B14F-4D97-AF65-F5344CB8AC3E}">
        <p14:creationId xmlns:p14="http://schemas.microsoft.com/office/powerpoint/2010/main" val="401177361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1426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6947345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AI / November 17, 2017 / © 2017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356251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1" descr="standard white backer"/>
          <p:cNvPicPr>
            <a:picLocks noChangeAspect="1" noChangeArrowheads="1"/>
          </p:cNvPicPr>
          <p:nvPr userDrawn="1"/>
        </p:nvPicPr>
        <p:blipFill>
          <a:blip r:embed="rId2"/>
          <a:srcRect/>
          <a:stretch>
            <a:fillRect/>
          </a:stretch>
        </p:blipFill>
        <p:spPr bwMode="auto">
          <a:xfrm>
            <a:off x="1344086" y="-10583"/>
            <a:ext cx="10875433" cy="6881284"/>
          </a:xfrm>
          <a:prstGeom prst="rect">
            <a:avLst/>
          </a:prstGeom>
          <a:noFill/>
          <a:ln w="9525">
            <a:noFill/>
            <a:miter lim="800000"/>
            <a:headEnd/>
            <a:tailEnd/>
          </a:ln>
        </p:spPr>
      </p:pic>
      <p:pic>
        <p:nvPicPr>
          <p:cNvPr id="5" name="Picture 109" descr="Standard size PPT graphics-06"/>
          <p:cNvPicPr>
            <a:picLocks noChangeAspect="1" noChangeArrowheads="1"/>
          </p:cNvPicPr>
          <p:nvPr userDrawn="1"/>
        </p:nvPicPr>
        <p:blipFill>
          <a:blip r:embed="rId3"/>
          <a:srcRect b="336"/>
          <a:stretch>
            <a:fillRect/>
          </a:stretch>
        </p:blipFill>
        <p:spPr bwMode="auto">
          <a:xfrm>
            <a:off x="3780368" y="2618318"/>
            <a:ext cx="8411634" cy="4239683"/>
          </a:xfrm>
          <a:prstGeom prst="rect">
            <a:avLst/>
          </a:prstGeom>
          <a:noFill/>
          <a:ln w="9525">
            <a:noFill/>
            <a:miter lim="800000"/>
            <a:headEnd/>
            <a:tailEnd/>
          </a:ln>
        </p:spPr>
      </p:pic>
      <p:sp>
        <p:nvSpPr>
          <p:cNvPr id="3074" name="Rectangle 2"/>
          <p:cNvSpPr>
            <a:spLocks noGrp="1" noChangeAspect="1" noChangeArrowheads="1"/>
          </p:cNvSpPr>
          <p:nvPr>
            <p:ph type="ctrTitle"/>
          </p:nvPr>
        </p:nvSpPr>
        <p:spPr>
          <a:xfrm>
            <a:off x="613834" y="1082675"/>
            <a:ext cx="10236200" cy="1765300"/>
          </a:xfrm>
        </p:spPr>
        <p:txBody>
          <a:bodyPr anchor="b"/>
          <a:lstStyle>
            <a:lvl1pPr>
              <a:lnSpc>
                <a:spcPct val="95000"/>
              </a:lnSpc>
              <a:defRPr sz="4266">
                <a:solidFill>
                  <a:schemeClr val="tx1"/>
                </a:solidFill>
              </a:defRPr>
            </a:lvl1pPr>
          </a:lstStyle>
          <a:p>
            <a:pPr lvl="0"/>
            <a:r>
              <a:rPr lang="en-US" noProof="0" dirty="0"/>
              <a:t>Click to edit </a:t>
            </a:r>
            <a:br>
              <a:rPr lang="en-US" noProof="0" dirty="0"/>
            </a:br>
            <a:r>
              <a:rPr lang="en-US" noProof="0" dirty="0"/>
              <a:t>master title style</a:t>
            </a:r>
          </a:p>
        </p:txBody>
      </p:sp>
      <p:sp>
        <p:nvSpPr>
          <p:cNvPr id="3075" name="Rectangle 3"/>
          <p:cNvSpPr>
            <a:spLocks noGrp="1" noChangeArrowheads="1"/>
          </p:cNvSpPr>
          <p:nvPr>
            <p:ph type="subTitle" idx="1"/>
          </p:nvPr>
        </p:nvSpPr>
        <p:spPr>
          <a:xfrm>
            <a:off x="613834" y="3302001"/>
            <a:ext cx="6383866" cy="831851"/>
          </a:xfrm>
        </p:spPr>
        <p:txBody>
          <a:bodyPr/>
          <a:lstStyle>
            <a:lvl1pPr marL="0" indent="0">
              <a:buFontTx/>
              <a:buNone/>
              <a:defRPr sz="2933" b="1"/>
            </a:lvl1pPr>
          </a:lstStyle>
          <a:p>
            <a:pPr lvl="0"/>
            <a:r>
              <a:rPr lang="en-US" noProof="0" dirty="0"/>
              <a:t>Click to edit Master subtitle style</a:t>
            </a:r>
          </a:p>
        </p:txBody>
      </p:sp>
    </p:spTree>
    <p:extLst>
      <p:ext uri="{BB962C8B-B14F-4D97-AF65-F5344CB8AC3E}">
        <p14:creationId xmlns:p14="http://schemas.microsoft.com/office/powerpoint/2010/main" val="3880714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0420771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189" y="318754"/>
            <a:ext cx="10922000" cy="1030817"/>
          </a:xfrm>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338189" y="1430021"/>
            <a:ext cx="10922000" cy="4497917"/>
          </a:xfrm>
        </p:spPr>
        <p:txBody>
          <a:bodyPr/>
          <a:lstStyle>
            <a:lvl1pPr marL="228543" indent="-228543">
              <a:buFont typeface="Wingdings" charset="2"/>
              <a:buChar char="§"/>
              <a:defRPr sz="23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34487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lstStyle>
            <a:lvl1pPr algn="l">
              <a:defRPr sz="4266"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lvl1pPr>
            <a:lvl2pPr marL="609448" indent="0">
              <a:buNone/>
              <a:defRPr sz="2399"/>
            </a:lvl2pPr>
            <a:lvl3pPr marL="1218895" indent="0">
              <a:buNone/>
              <a:defRPr sz="2133"/>
            </a:lvl3pPr>
            <a:lvl4pPr marL="1828343" indent="0">
              <a:buNone/>
              <a:defRPr sz="1866"/>
            </a:lvl4pPr>
            <a:lvl5pPr marL="2437790" indent="0">
              <a:buNone/>
              <a:defRPr sz="1866"/>
            </a:lvl5pPr>
            <a:lvl6pPr marL="3047238" indent="0">
              <a:buNone/>
              <a:defRPr sz="1866"/>
            </a:lvl6pPr>
            <a:lvl7pPr marL="3656686" indent="0">
              <a:buNone/>
              <a:defRPr sz="1866"/>
            </a:lvl7pPr>
            <a:lvl8pPr marL="4266133" indent="0">
              <a:buNone/>
              <a:defRPr sz="1866"/>
            </a:lvl8pPr>
            <a:lvl9pPr marL="4875581" indent="0">
              <a:buNone/>
              <a:defRPr sz="1866"/>
            </a:lvl9pPr>
          </a:lstStyle>
          <a:p>
            <a:pPr lvl="0"/>
            <a:r>
              <a:rPr lang="en-US"/>
              <a:t>Click to edit Master text styles</a:t>
            </a:r>
          </a:p>
        </p:txBody>
      </p:sp>
    </p:spTree>
    <p:extLst>
      <p:ext uri="{BB962C8B-B14F-4D97-AF65-F5344CB8AC3E}">
        <p14:creationId xmlns:p14="http://schemas.microsoft.com/office/powerpoint/2010/main" val="33785793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3836" y="1822451"/>
            <a:ext cx="5177366" cy="4497388"/>
          </a:xfrm>
        </p:spPr>
        <p:txBody>
          <a:bodyPr/>
          <a:lstStyle>
            <a:lvl1pPr marL="228543" indent="-228543">
              <a:buFont typeface="Wingdings" charset="2"/>
              <a:buChar char="§"/>
              <a:defRPr sz="2399"/>
            </a:lvl1pPr>
            <a:lvl2pPr>
              <a:defRPr sz="2399"/>
            </a:lvl2pPr>
            <a:lvl3pPr>
              <a:defRPr sz="2133"/>
            </a:lvl3pPr>
            <a:lvl4pPr>
              <a:defRPr sz="1866"/>
            </a:lvl4pPr>
            <a:lvl5pPr>
              <a:defRPr sz="1866"/>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43600" y="1822451"/>
            <a:ext cx="5198534" cy="4497388"/>
          </a:xfrm>
        </p:spPr>
        <p:txBody>
          <a:bodyPr/>
          <a:lstStyle>
            <a:lvl1pPr marL="228543" indent="-228543">
              <a:buFont typeface="Wingdings" charset="2"/>
              <a:buChar char="§"/>
              <a:defRPr sz="2399"/>
            </a:lvl1pPr>
            <a:lvl2pPr>
              <a:defRPr sz="2399"/>
            </a:lvl2pPr>
            <a:lvl3pPr>
              <a:defRPr sz="2133"/>
            </a:lvl3pPr>
            <a:lvl4pPr>
              <a:defRPr sz="1866"/>
            </a:lvl4pPr>
            <a:lvl5pPr>
              <a:defRPr sz="1866"/>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047533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98748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3227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1486"/>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lvl1pPr>
            <a:lvl2pPr marL="609448" indent="0" algn="ctr">
              <a:buNone/>
              <a:defRPr/>
            </a:lvl2pPr>
            <a:lvl3pPr marL="1218895" indent="0" algn="ctr">
              <a:buNone/>
              <a:defRPr/>
            </a:lvl3pPr>
            <a:lvl4pPr marL="1828343" indent="0" algn="ctr">
              <a:buNone/>
              <a:defRPr/>
            </a:lvl4pPr>
            <a:lvl5pPr marL="2437790" indent="0" algn="ctr">
              <a:buNone/>
              <a:defRPr/>
            </a:lvl5pPr>
            <a:lvl6pPr marL="3047238" indent="0" algn="ctr">
              <a:buNone/>
              <a:defRPr/>
            </a:lvl6pPr>
            <a:lvl7pPr marL="3656686" indent="0" algn="ctr">
              <a:buNone/>
              <a:defRPr/>
            </a:lvl7pPr>
            <a:lvl8pPr marL="4266133" indent="0" algn="ctr">
              <a:buNone/>
              <a:defRPr/>
            </a:lvl8pPr>
            <a:lvl9pPr marL="4875581" indent="0" algn="ctr">
              <a:buNone/>
              <a:defRPr/>
            </a:lvl9pPr>
          </a:lstStyle>
          <a:p>
            <a:r>
              <a:rPr lang="en-US"/>
              <a:t>Click to edit Master subtitle style</a:t>
            </a:r>
          </a:p>
        </p:txBody>
      </p:sp>
    </p:spTree>
    <p:extLst>
      <p:ext uri="{BB962C8B-B14F-4D97-AF65-F5344CB8AC3E}">
        <p14:creationId xmlns:p14="http://schemas.microsoft.com/office/powerpoint/2010/main" val="113137354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613835"/>
            <a:ext cx="10922000" cy="1030817"/>
          </a:xfrm>
        </p:spPr>
        <p:txBody>
          <a:bodyPr/>
          <a:lstStyle/>
          <a:p>
            <a:r>
              <a:rPr lang="en-US"/>
              <a:t>Click to edit Master title style</a:t>
            </a:r>
          </a:p>
        </p:txBody>
      </p:sp>
      <p:sp>
        <p:nvSpPr>
          <p:cNvPr id="3" name="Text Placeholder 2"/>
          <p:cNvSpPr>
            <a:spLocks noGrp="1"/>
          </p:cNvSpPr>
          <p:nvPr>
            <p:ph type="body" sz="half" idx="1"/>
          </p:nvPr>
        </p:nvSpPr>
        <p:spPr>
          <a:xfrm>
            <a:off x="613834" y="1714501"/>
            <a:ext cx="5359400" cy="449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6433" y="1714501"/>
            <a:ext cx="5359400" cy="449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8511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9398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0451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0168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886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8180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213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78835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2402334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3433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807528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1580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842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66524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2792094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A48FB3E-72E2-4D5F-BDB5-A71BAF26DF1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202FB-E22D-44E5-88EE-134B92CD8D3A}" type="slidenum">
              <a:rPr lang="en-US" smtClean="0"/>
              <a:t>‹#›</a:t>
            </a:fld>
            <a:endParaRPr lang="en-US"/>
          </a:p>
        </p:txBody>
      </p:sp>
    </p:spTree>
    <p:extLst>
      <p:ext uri="{BB962C8B-B14F-4D97-AF65-F5344CB8AC3E}">
        <p14:creationId xmlns:p14="http://schemas.microsoft.com/office/powerpoint/2010/main" val="2297636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Group Name / DOC ID / Month XX, 2017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303390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Group Name / DOC ID / Month XX, 2017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7115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Group Name / DOC ID / Month XX, 2017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195816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71637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897681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4691267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Group Name / DOC ID / Month XX, 2017 / © 2018 IBM Corporation</a:t>
            </a:r>
            <a:endParaRPr lang="en-US" dirty="0"/>
          </a:p>
        </p:txBody>
      </p:sp>
    </p:spTree>
    <p:extLst>
      <p:ext uri="{BB962C8B-B14F-4D97-AF65-F5344CB8AC3E}">
        <p14:creationId xmlns:p14="http://schemas.microsoft.com/office/powerpoint/2010/main" val="1917499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2017 / © 2018 IBM Corporation</a:t>
            </a:r>
            <a:endParaRPr lang="en-US" dirty="0"/>
          </a:p>
        </p:txBody>
      </p:sp>
    </p:spTree>
    <p:extLst>
      <p:ext uri="{BB962C8B-B14F-4D97-AF65-F5344CB8AC3E}">
        <p14:creationId xmlns:p14="http://schemas.microsoft.com/office/powerpoint/2010/main" val="4017096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9350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3501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885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2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629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167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9794280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6180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28619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67781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5357597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237836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1333685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5666190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02960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8389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4425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201800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078921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2163119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05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1855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16687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7105427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4665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085652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375989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615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2960230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0395149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937192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28192142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073078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123143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68961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731353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96571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0417596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8283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8052621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347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1212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2489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72123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6600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07186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086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805035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594427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87751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6E202FB-E22D-44E5-88EE-134B92CD8D3A}"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6838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847206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151833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14844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45488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141802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8115659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9898963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49432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691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7334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theme" Target="../theme/theme3.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theme" Target="../theme/theme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theme" Target="../theme/theme7.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5" Type="http://schemas.openxmlformats.org/officeDocument/2006/relationships/slideLayout" Target="../slideLayouts/slideLayout223.xml"/><Relationship Id="rId4" Type="http://schemas.openxmlformats.org/officeDocument/2006/relationships/slideLayout" Target="../slideLayouts/slideLayout222.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6E202FB-E22D-44E5-88EE-134B92CD8D3A}" type="slidenum">
              <a:rPr lang="en-US" smtClean="0"/>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2254875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Group Name / DOC ID / Month XX, 2017 / © 2018 IBM Corporation</a:t>
            </a:r>
            <a:endParaRPr lang="en-US" dirty="0"/>
          </a:p>
        </p:txBody>
      </p:sp>
    </p:spTree>
    <p:extLst>
      <p:ext uri="{BB962C8B-B14F-4D97-AF65-F5344CB8AC3E}">
        <p14:creationId xmlns:p14="http://schemas.microsoft.com/office/powerpoint/2010/main" val="5759703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311920275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45211992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91E7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9678" y="358452"/>
            <a:ext cx="10097823" cy="596635"/>
          </a:xfrm>
          <a:prstGeom prst="rect">
            <a:avLst/>
          </a:prstGeom>
          <a:noFill/>
          <a:ln w="9525">
            <a:noFill/>
            <a:miter lim="800000"/>
            <a:headEnd/>
            <a:tailEnd/>
          </a:ln>
        </p:spPr>
        <p:txBody>
          <a:bodyPr vert="horz" wrap="square" lIns="0" tIns="0" rIns="640080" bIns="0" numCol="1" anchor="t" anchorCtr="0" compatLnSpc="1">
            <a:prstTxWarp prst="textNoShape">
              <a:avLst/>
            </a:prstTxWarp>
          </a:bodyPr>
          <a:lstStyle/>
          <a:p>
            <a:pPr lvl="0"/>
            <a:r>
              <a:rPr lang="en-US"/>
              <a:t>Click to edit Master title style</a:t>
            </a:r>
            <a:endParaRPr lang="en-US" dirty="0"/>
          </a:p>
        </p:txBody>
      </p:sp>
      <p:sp>
        <p:nvSpPr>
          <p:cNvPr id="6" name="Rectangle 6"/>
          <p:cNvSpPr>
            <a:spLocks noChangeArrowheads="1"/>
          </p:cNvSpPr>
          <p:nvPr/>
        </p:nvSpPr>
        <p:spPr bwMode="black">
          <a:xfrm>
            <a:off x="490802" y="6510176"/>
            <a:ext cx="3266646" cy="197348"/>
          </a:xfrm>
          <a:prstGeom prst="rect">
            <a:avLst/>
          </a:prstGeom>
          <a:noFill/>
          <a:ln>
            <a:noFill/>
          </a:ln>
        </p:spPr>
        <p:txBody>
          <a:bodyPr wrap="square" lIns="68501" tIns="34251" rIns="68501" bIns="34251">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833" b="0" dirty="0">
                <a:solidFill>
                  <a:srgbClr val="FFFFFF"/>
                </a:solidFill>
                <a:latin typeface="+mn-lt"/>
                <a:ea typeface="MS PGothic" pitchFamily="34" charset="-128"/>
              </a:rPr>
              <a:t>© 2020 International Business Machines Corporation</a:t>
            </a:r>
          </a:p>
        </p:txBody>
      </p:sp>
    </p:spTree>
    <p:extLst>
      <p:ext uri="{BB962C8B-B14F-4D97-AF65-F5344CB8AC3E}">
        <p14:creationId xmlns:p14="http://schemas.microsoft.com/office/powerpoint/2010/main" val="388468356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3" r:id="rId7"/>
  </p:sldLayoutIdLst>
  <p:transition>
    <p:fade/>
  </p:transition>
  <p:txStyles>
    <p:titleStyle>
      <a:lvl1pPr algn="l" defTabSz="1088717" rtl="0" eaLnBrk="1" fontAlgn="base" hangingPunct="1">
        <a:lnSpc>
          <a:spcPct val="90000"/>
        </a:lnSpc>
        <a:spcBef>
          <a:spcPct val="0"/>
        </a:spcBef>
        <a:spcAft>
          <a:spcPct val="0"/>
        </a:spcAft>
        <a:defRPr sz="2667" b="0" i="0" kern="1200">
          <a:solidFill>
            <a:schemeClr val="bg1"/>
          </a:solidFill>
          <a:latin typeface="+mj-lt"/>
          <a:ea typeface="ＭＳ Ｐゴシック" pitchFamily="15" charset="-128"/>
          <a:cs typeface="ＭＳ Ｐゴシック" pitchFamily="15" charset="-128"/>
        </a:defRPr>
      </a:lvl1pPr>
      <a:lvl2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2pPr>
      <a:lvl3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3pPr>
      <a:lvl4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4pPr>
      <a:lvl5pPr algn="l" defTabSz="1088717" rtl="0" eaLnBrk="1" fontAlgn="base" hangingPunct="1">
        <a:lnSpc>
          <a:spcPct val="90000"/>
        </a:lnSpc>
        <a:spcBef>
          <a:spcPct val="0"/>
        </a:spcBef>
        <a:spcAft>
          <a:spcPct val="0"/>
        </a:spcAft>
        <a:defRPr sz="2667">
          <a:solidFill>
            <a:schemeClr val="tx1"/>
          </a:solidFill>
          <a:latin typeface="Arial" panose="020B0604020202020204" pitchFamily="34" charset="0"/>
          <a:ea typeface="ＭＳ Ｐゴシック" pitchFamily="15" charset="-128"/>
          <a:cs typeface="ＭＳ Ｐゴシック" pitchFamily="15" charset="-128"/>
        </a:defRPr>
      </a:lvl5pPr>
      <a:lvl6pPr marL="380985" algn="l" defTabSz="1088717" rtl="0" eaLnBrk="1" fontAlgn="base" hangingPunct="1">
        <a:spcBef>
          <a:spcPct val="0"/>
        </a:spcBef>
        <a:spcAft>
          <a:spcPct val="0"/>
        </a:spcAft>
        <a:defRPr sz="3250">
          <a:solidFill>
            <a:srgbClr val="00B3EF"/>
          </a:solidFill>
          <a:latin typeface="Arial" panose="020B0604020202020204" pitchFamily="34" charset="0"/>
        </a:defRPr>
      </a:lvl6pPr>
      <a:lvl7pPr marL="761970" algn="l" defTabSz="1088717" rtl="0" eaLnBrk="1" fontAlgn="base" hangingPunct="1">
        <a:spcBef>
          <a:spcPct val="0"/>
        </a:spcBef>
        <a:spcAft>
          <a:spcPct val="0"/>
        </a:spcAft>
        <a:defRPr sz="3250">
          <a:solidFill>
            <a:srgbClr val="00B3EF"/>
          </a:solidFill>
          <a:latin typeface="Arial" panose="020B0604020202020204" pitchFamily="34" charset="0"/>
        </a:defRPr>
      </a:lvl7pPr>
      <a:lvl8pPr marL="1142954" algn="l" defTabSz="1088717" rtl="0" eaLnBrk="1" fontAlgn="base" hangingPunct="1">
        <a:spcBef>
          <a:spcPct val="0"/>
        </a:spcBef>
        <a:spcAft>
          <a:spcPct val="0"/>
        </a:spcAft>
        <a:defRPr sz="3250">
          <a:solidFill>
            <a:srgbClr val="00B3EF"/>
          </a:solidFill>
          <a:latin typeface="Arial" panose="020B0604020202020204" pitchFamily="34" charset="0"/>
        </a:defRPr>
      </a:lvl8pPr>
      <a:lvl9pPr marL="1523939" algn="l" defTabSz="1088717" rtl="0" eaLnBrk="1" fontAlgn="base" hangingPunct="1">
        <a:spcBef>
          <a:spcPct val="0"/>
        </a:spcBef>
        <a:spcAft>
          <a:spcPct val="0"/>
        </a:spcAft>
        <a:defRPr sz="3250">
          <a:solidFill>
            <a:srgbClr val="00B3EF"/>
          </a:solidFill>
          <a:latin typeface="Arial" panose="020B0604020202020204" pitchFamily="34" charset="0"/>
        </a:defRPr>
      </a:lvl9pPr>
    </p:titleStyle>
    <p:bodyStyle>
      <a:lvl1pPr marL="203721" indent="-203721" algn="l" defTabSz="1088717" rtl="0" eaLnBrk="1" fontAlgn="base" hangingPunct="1">
        <a:spcBef>
          <a:spcPct val="0"/>
        </a:spcBef>
        <a:spcAft>
          <a:spcPct val="20000"/>
        </a:spcAft>
        <a:buClr>
          <a:schemeClr val="tx1"/>
        </a:buClr>
        <a:buFont typeface="Wingdings" pitchFamily="2" charset="2"/>
        <a:buChar char="§"/>
        <a:defRPr sz="2333" kern="1200">
          <a:solidFill>
            <a:schemeClr val="tx1"/>
          </a:solidFill>
          <a:latin typeface="+mn-lt"/>
          <a:ea typeface="ＭＳ Ｐゴシック" pitchFamily="15" charset="-128"/>
          <a:cs typeface="ＭＳ Ｐゴシック" pitchFamily="15" charset="-128"/>
        </a:defRPr>
      </a:lvl1pPr>
      <a:lvl2pPr marL="682598" indent="-273833" algn="l" defTabSz="1088717" rtl="0" eaLnBrk="1" fontAlgn="base" hangingPunct="1">
        <a:spcBef>
          <a:spcPct val="0"/>
        </a:spcBef>
        <a:spcAft>
          <a:spcPct val="15000"/>
        </a:spcAft>
        <a:buClr>
          <a:schemeClr val="tx1"/>
        </a:buClr>
        <a:buFont typeface="Arial" charset="0"/>
        <a:buChar char="–"/>
        <a:defRPr sz="1833" kern="1200">
          <a:solidFill>
            <a:schemeClr val="tx1"/>
          </a:solidFill>
          <a:latin typeface="+mn-lt"/>
          <a:ea typeface="ＭＳ Ｐゴシック" pitchFamily="15" charset="-128"/>
          <a:cs typeface="+mn-cs"/>
        </a:defRPr>
      </a:lvl2pPr>
      <a:lvl3pPr marL="1222326" indent="-271187"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3pPr>
      <a:lvl4pPr marL="1764700" indent="-271187"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4pPr>
      <a:lvl5pPr marL="2309720" indent="-272510" algn="l" defTabSz="1088717" rtl="0" eaLnBrk="1" fontAlgn="base" hangingPunct="1">
        <a:spcBef>
          <a:spcPct val="20000"/>
        </a:spcBef>
        <a:spcAft>
          <a:spcPct val="0"/>
        </a:spcAft>
        <a:buClr>
          <a:schemeClr val="tx1"/>
        </a:buClr>
        <a:defRPr kern="1200">
          <a:solidFill>
            <a:schemeClr val="tx1"/>
          </a:solidFill>
          <a:latin typeface="+mn-lt"/>
          <a:ea typeface="ＭＳ Ｐゴシック" pitchFamily="15" charset="-128"/>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a:solidFill>
                  <a:srgbClr val="FFFFFF"/>
                </a:solidFill>
              </a:rPr>
              <a:t>IBM Research AI / November 17, 2017 / © 2017 IBM Corporation</a:t>
            </a:r>
          </a:p>
        </p:txBody>
      </p:sp>
    </p:spTree>
    <p:extLst>
      <p:ext uri="{BB962C8B-B14F-4D97-AF65-F5344CB8AC3E}">
        <p14:creationId xmlns:p14="http://schemas.microsoft.com/office/powerpoint/2010/main" val="10215684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a:solidFill>
                  <a:srgbClr val="FFFFFF"/>
                </a:solidFill>
              </a:rPr>
              <a:t>IBM Research AI / November 17, 2017 / © 2017 IBM Corporation</a:t>
            </a:r>
          </a:p>
        </p:txBody>
      </p:sp>
    </p:spTree>
    <p:extLst>
      <p:ext uri="{BB962C8B-B14F-4D97-AF65-F5344CB8AC3E}">
        <p14:creationId xmlns:p14="http://schemas.microsoft.com/office/powerpoint/2010/main" val="1413274467"/>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19469" y="257794"/>
            <a:ext cx="10922000" cy="1030817"/>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19469" y="1369060"/>
            <a:ext cx="10922000" cy="4497917"/>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63" name="Text Box 39"/>
          <p:cNvSpPr txBox="1">
            <a:spLocks noChangeArrowheads="1"/>
          </p:cNvSpPr>
          <p:nvPr/>
        </p:nvSpPr>
        <p:spPr bwMode="auto">
          <a:xfrm>
            <a:off x="10788651" y="6449485"/>
            <a:ext cx="776816" cy="363154"/>
          </a:xfrm>
          <a:prstGeom prst="rect">
            <a:avLst/>
          </a:prstGeom>
          <a:noFill/>
          <a:ln>
            <a:noFill/>
          </a:ln>
          <a:effectLst/>
        </p:spPr>
        <p:txBody>
          <a:bodyPr lIns="85322" tIns="42661" rIns="85322" bIns="42661">
            <a:spAutoFit/>
          </a:bodyPr>
          <a:lstStyle>
            <a:lvl1pPr>
              <a:defRPr>
                <a:solidFill>
                  <a:schemeClr val="tx1"/>
                </a:solidFill>
                <a:latin typeface="Arial" charset="0"/>
                <a:ea typeface="ＭＳ Ｐゴシック" charset="0"/>
              </a:defRPr>
            </a:lvl1pPr>
            <a:lvl2pPr marL="320675">
              <a:defRPr>
                <a:solidFill>
                  <a:schemeClr val="tx1"/>
                </a:solidFill>
                <a:latin typeface="Arial" charset="0"/>
                <a:ea typeface="ＭＳ Ｐゴシック" charset="0"/>
              </a:defRPr>
            </a:lvl2pPr>
            <a:lvl3pPr marL="639763">
              <a:defRPr>
                <a:solidFill>
                  <a:schemeClr val="tx1"/>
                </a:solidFill>
                <a:latin typeface="Arial" charset="0"/>
                <a:ea typeface="ＭＳ Ｐゴシック" charset="0"/>
              </a:defRPr>
            </a:lvl3pPr>
            <a:lvl4pPr marL="960438">
              <a:defRPr>
                <a:solidFill>
                  <a:schemeClr val="tx1"/>
                </a:solidFill>
                <a:latin typeface="Arial" charset="0"/>
                <a:ea typeface="ＭＳ Ｐゴシック" charset="0"/>
              </a:defRPr>
            </a:lvl4pPr>
            <a:lvl5pPr marL="1279525">
              <a:defRPr>
                <a:solidFill>
                  <a:schemeClr val="tx1"/>
                </a:solidFill>
                <a:latin typeface="Arial" charset="0"/>
                <a:ea typeface="ＭＳ Ｐゴシック" charset="0"/>
              </a:defRPr>
            </a:lvl5pPr>
            <a:lvl6pPr marL="1736725" fontAlgn="base">
              <a:spcBef>
                <a:spcPct val="0"/>
              </a:spcBef>
              <a:spcAft>
                <a:spcPct val="0"/>
              </a:spcAft>
              <a:defRPr>
                <a:solidFill>
                  <a:schemeClr val="tx1"/>
                </a:solidFill>
                <a:latin typeface="Arial" charset="0"/>
                <a:ea typeface="ＭＳ Ｐゴシック" charset="0"/>
              </a:defRPr>
            </a:lvl6pPr>
            <a:lvl7pPr marL="2193925" fontAlgn="base">
              <a:spcBef>
                <a:spcPct val="0"/>
              </a:spcBef>
              <a:spcAft>
                <a:spcPct val="0"/>
              </a:spcAft>
              <a:defRPr>
                <a:solidFill>
                  <a:schemeClr val="tx1"/>
                </a:solidFill>
                <a:latin typeface="Arial" charset="0"/>
                <a:ea typeface="ＭＳ Ｐゴシック" charset="0"/>
              </a:defRPr>
            </a:lvl7pPr>
            <a:lvl8pPr marL="2651125" fontAlgn="base">
              <a:spcBef>
                <a:spcPct val="0"/>
              </a:spcBef>
              <a:spcAft>
                <a:spcPct val="0"/>
              </a:spcAft>
              <a:defRPr>
                <a:solidFill>
                  <a:schemeClr val="tx1"/>
                </a:solidFill>
                <a:latin typeface="Arial" charset="0"/>
                <a:ea typeface="ＭＳ Ｐゴシック" charset="0"/>
              </a:defRPr>
            </a:lvl8pPr>
            <a:lvl9pPr marL="3108325" fontAlgn="base">
              <a:spcBef>
                <a:spcPct val="0"/>
              </a:spcBef>
              <a:spcAft>
                <a:spcPct val="0"/>
              </a:spcAft>
              <a:defRPr>
                <a:solidFill>
                  <a:schemeClr val="tx1"/>
                </a:solidFill>
                <a:latin typeface="Arial" charset="0"/>
                <a:ea typeface="ＭＳ Ｐゴシック" charset="0"/>
              </a:defRPr>
            </a:lvl9pPr>
          </a:lstStyle>
          <a:p>
            <a:pPr>
              <a:spcBef>
                <a:spcPct val="50000"/>
              </a:spcBef>
              <a:defRPr/>
            </a:pPr>
            <a:endParaRPr lang="en-US" sz="1800"/>
          </a:p>
        </p:txBody>
      </p:sp>
      <p:sp>
        <p:nvSpPr>
          <p:cNvPr id="1064" name="Text Box 40"/>
          <p:cNvSpPr txBox="1">
            <a:spLocks noChangeArrowheads="1"/>
          </p:cNvSpPr>
          <p:nvPr/>
        </p:nvSpPr>
        <p:spPr bwMode="auto">
          <a:xfrm>
            <a:off x="11473121" y="6639252"/>
            <a:ext cx="546100" cy="143565"/>
          </a:xfrm>
          <a:prstGeom prst="rect">
            <a:avLst/>
          </a:prstGeom>
          <a:noFill/>
          <a:ln>
            <a:noFill/>
          </a:ln>
          <a:effectLst/>
        </p:spPr>
        <p:txBody>
          <a:bodyPr lIns="0" tIns="0" rIns="0" bIns="0">
            <a:spAutoFit/>
          </a:bodyPr>
          <a:lstStyle/>
          <a:p>
            <a:pPr algn="r">
              <a:spcBef>
                <a:spcPct val="50000"/>
              </a:spcBef>
              <a:defRPr/>
            </a:pPr>
            <a:fld id="{70348C34-9F07-4002-B068-BA55CAEFD52C}" type="slidenum">
              <a:rPr lang="en-US" sz="933" baseline="0">
                <a:ea typeface="ＭＳ Ｐゴシック" pitchFamily="-102" charset="-128"/>
              </a:rPr>
              <a:pPr algn="r">
                <a:spcBef>
                  <a:spcPct val="50000"/>
                </a:spcBef>
                <a:defRPr/>
              </a:pPr>
              <a:t>‹#›</a:t>
            </a:fld>
            <a:endParaRPr lang="en-US" sz="933" baseline="0" dirty="0">
              <a:ea typeface="ＭＳ Ｐゴシック" pitchFamily="-102" charset="-128"/>
            </a:endParaRPr>
          </a:p>
        </p:txBody>
      </p:sp>
    </p:spTree>
    <p:extLst>
      <p:ext uri="{BB962C8B-B14F-4D97-AF65-F5344CB8AC3E}">
        <p14:creationId xmlns:p14="http://schemas.microsoft.com/office/powerpoint/2010/main" val="2465750252"/>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Lst>
  <p:txStyles>
    <p:titleStyle>
      <a:lvl1pPr algn="l" rtl="0" eaLnBrk="0" fontAlgn="base" hangingPunct="0">
        <a:spcBef>
          <a:spcPct val="0"/>
        </a:spcBef>
        <a:spcAft>
          <a:spcPct val="0"/>
        </a:spcAft>
        <a:defRPr sz="2933"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5pPr>
      <a:lvl6pPr marL="609448" algn="l" rtl="0" fontAlgn="base">
        <a:spcBef>
          <a:spcPct val="0"/>
        </a:spcBef>
        <a:spcAft>
          <a:spcPct val="0"/>
        </a:spcAft>
        <a:defRPr sz="2933" b="1">
          <a:solidFill>
            <a:schemeClr val="tx2"/>
          </a:solidFill>
          <a:latin typeface="Arial" charset="0"/>
          <a:ea typeface="ＭＳ Ｐゴシック" charset="0"/>
        </a:defRPr>
      </a:lvl6pPr>
      <a:lvl7pPr marL="1218895" algn="l" rtl="0" fontAlgn="base">
        <a:spcBef>
          <a:spcPct val="0"/>
        </a:spcBef>
        <a:spcAft>
          <a:spcPct val="0"/>
        </a:spcAft>
        <a:defRPr sz="2933" b="1">
          <a:solidFill>
            <a:schemeClr val="tx2"/>
          </a:solidFill>
          <a:latin typeface="Arial" charset="0"/>
          <a:ea typeface="ＭＳ Ｐゴシック" charset="0"/>
        </a:defRPr>
      </a:lvl7pPr>
      <a:lvl8pPr marL="1828343" algn="l" rtl="0" fontAlgn="base">
        <a:spcBef>
          <a:spcPct val="0"/>
        </a:spcBef>
        <a:spcAft>
          <a:spcPct val="0"/>
        </a:spcAft>
        <a:defRPr sz="2933" b="1">
          <a:solidFill>
            <a:schemeClr val="tx2"/>
          </a:solidFill>
          <a:latin typeface="Arial" charset="0"/>
          <a:ea typeface="ＭＳ Ｐゴシック" charset="0"/>
        </a:defRPr>
      </a:lvl8pPr>
      <a:lvl9pPr marL="2437790" algn="l" rtl="0" fontAlgn="base">
        <a:spcBef>
          <a:spcPct val="0"/>
        </a:spcBef>
        <a:spcAft>
          <a:spcPct val="0"/>
        </a:spcAft>
        <a:defRPr sz="2933" b="1">
          <a:solidFill>
            <a:schemeClr val="tx2"/>
          </a:solidFill>
          <a:latin typeface="Arial" charset="0"/>
          <a:ea typeface="ＭＳ Ｐゴシック" charset="0"/>
        </a:defRPr>
      </a:lvl9pPr>
    </p:titleStyle>
    <p:bodyStyle>
      <a:lvl1pPr marL="228543" indent="-228543" algn="l" rtl="0" eaLnBrk="0" fontAlgn="base" hangingPunct="0">
        <a:spcBef>
          <a:spcPct val="0"/>
        </a:spcBef>
        <a:spcAft>
          <a:spcPct val="5000"/>
        </a:spcAft>
        <a:buClr>
          <a:schemeClr val="tx1"/>
        </a:buClr>
        <a:buChar char="•"/>
        <a:defRPr>
          <a:solidFill>
            <a:schemeClr val="tx1"/>
          </a:solidFill>
          <a:latin typeface="+mn-lt"/>
          <a:ea typeface="ＭＳ Ｐゴシック" pitchFamily="34" charset="-128"/>
          <a:cs typeface="ＭＳ Ｐゴシック" charset="0"/>
        </a:defRPr>
      </a:lvl1pPr>
      <a:lvl2pPr marL="763926" indent="-306841" algn="l" rtl="0" eaLnBrk="0" fontAlgn="base" hangingPunct="0">
        <a:spcBef>
          <a:spcPct val="0"/>
        </a:spcBef>
        <a:spcAft>
          <a:spcPct val="5000"/>
        </a:spcAft>
        <a:buClr>
          <a:schemeClr val="tx1"/>
        </a:buClr>
        <a:buFont typeface="Arial" charset="0"/>
        <a:buChar char="–"/>
        <a:defRPr sz="2133">
          <a:solidFill>
            <a:schemeClr val="tx1"/>
          </a:solidFill>
          <a:latin typeface="+mn-lt"/>
          <a:ea typeface="ＭＳ Ｐゴシック" pitchFamily="34" charset="-128"/>
          <a:cs typeface="ＭＳ Ｐゴシック" pitchFamily="34" charset="-128"/>
        </a:defRPr>
      </a:lvl2pPr>
      <a:lvl3pPr marL="1178689" indent="-270866" algn="l" rtl="0" eaLnBrk="0" fontAlgn="base" hangingPunct="0">
        <a:spcBef>
          <a:spcPct val="20000"/>
        </a:spcBef>
        <a:spcAft>
          <a:spcPct val="0"/>
        </a:spcAft>
        <a:buClr>
          <a:schemeClr val="tx1"/>
        </a:buClr>
        <a:buChar char="•"/>
        <a:defRPr sz="1866">
          <a:solidFill>
            <a:schemeClr val="tx1"/>
          </a:solidFill>
          <a:latin typeface="+mn-lt"/>
          <a:ea typeface="ＭＳ Ｐゴシック" pitchFamily="34" charset="-128"/>
          <a:cs typeface="ＭＳ Ｐゴシック" pitchFamily="34" charset="-128"/>
        </a:defRPr>
      </a:lvl3pPr>
      <a:lvl4pPr marL="1976472" indent="-304724" algn="l" rtl="0" eaLnBrk="0" fontAlgn="base" hangingPunct="0">
        <a:spcBef>
          <a:spcPct val="20000"/>
        </a:spcBef>
        <a:spcAft>
          <a:spcPct val="0"/>
        </a:spcAft>
        <a:buClr>
          <a:schemeClr val="tx1"/>
        </a:buClr>
        <a:buChar char="–"/>
        <a:defRPr sz="1733">
          <a:solidFill>
            <a:schemeClr val="tx1"/>
          </a:solidFill>
          <a:latin typeface="+mn-lt"/>
          <a:ea typeface="ＭＳ Ｐゴシック" pitchFamily="34" charset="-128"/>
          <a:cs typeface="ＭＳ Ｐゴシック" pitchFamily="34" charset="-128"/>
        </a:defRPr>
      </a:lvl4pPr>
      <a:lvl5pPr marL="2585920" indent="-304724" algn="l" rtl="0" eaLnBrk="0" fontAlgn="base" hangingPunct="0">
        <a:spcBef>
          <a:spcPct val="20000"/>
        </a:spcBef>
        <a:spcAft>
          <a:spcPct val="0"/>
        </a:spcAft>
        <a:buClr>
          <a:schemeClr val="tx1"/>
        </a:buClr>
        <a:buChar char="»"/>
        <a:defRPr sz="1733">
          <a:solidFill>
            <a:schemeClr val="tx1"/>
          </a:solidFill>
          <a:latin typeface="+mn-lt"/>
          <a:ea typeface="ＭＳ Ｐゴシック" pitchFamily="34" charset="-128"/>
          <a:cs typeface="ＭＳ Ｐゴシック" pitchFamily="34" charset="-128"/>
        </a:defRPr>
      </a:lvl5pPr>
      <a:lvl6pPr marL="3195368" indent="-304724" algn="l" rtl="0" fontAlgn="base">
        <a:spcBef>
          <a:spcPct val="20000"/>
        </a:spcBef>
        <a:spcAft>
          <a:spcPct val="0"/>
        </a:spcAft>
        <a:buClr>
          <a:schemeClr val="tx1"/>
        </a:buClr>
        <a:defRPr sz="1733">
          <a:solidFill>
            <a:schemeClr val="tx1"/>
          </a:solidFill>
          <a:latin typeface="+mn-lt"/>
          <a:ea typeface="+mn-ea"/>
        </a:defRPr>
      </a:lvl6pPr>
      <a:lvl7pPr marL="3804815" indent="-304724" algn="l" rtl="0" fontAlgn="base">
        <a:spcBef>
          <a:spcPct val="20000"/>
        </a:spcBef>
        <a:spcAft>
          <a:spcPct val="0"/>
        </a:spcAft>
        <a:buClr>
          <a:schemeClr val="tx1"/>
        </a:buClr>
        <a:defRPr sz="1733">
          <a:solidFill>
            <a:schemeClr val="tx1"/>
          </a:solidFill>
          <a:latin typeface="+mn-lt"/>
          <a:ea typeface="+mn-ea"/>
        </a:defRPr>
      </a:lvl7pPr>
      <a:lvl8pPr marL="4414263" indent="-304724" algn="l" rtl="0" fontAlgn="base">
        <a:spcBef>
          <a:spcPct val="20000"/>
        </a:spcBef>
        <a:spcAft>
          <a:spcPct val="0"/>
        </a:spcAft>
        <a:buClr>
          <a:schemeClr val="tx1"/>
        </a:buClr>
        <a:defRPr sz="1733">
          <a:solidFill>
            <a:schemeClr val="tx1"/>
          </a:solidFill>
          <a:latin typeface="+mn-lt"/>
          <a:ea typeface="+mn-ea"/>
        </a:defRPr>
      </a:lvl8pPr>
      <a:lvl9pPr marL="5023710" indent="-304724" algn="l" rtl="0" fontAlgn="base">
        <a:spcBef>
          <a:spcPct val="20000"/>
        </a:spcBef>
        <a:spcAft>
          <a:spcPct val="0"/>
        </a:spcAft>
        <a:buClr>
          <a:schemeClr val="tx1"/>
        </a:buClr>
        <a:defRPr sz="1733">
          <a:solidFill>
            <a:schemeClr val="tx1"/>
          </a:solidFill>
          <a:latin typeface="+mn-lt"/>
          <a:ea typeface="+mn-ea"/>
        </a:defRPr>
      </a:lvl9pPr>
    </p:bodyStyle>
    <p:otherStyle>
      <a:defPPr>
        <a:defRPr lang="en-US"/>
      </a:defPPr>
      <a:lvl1pPr marL="0" algn="l" defTabSz="609448" rtl="0" eaLnBrk="1" latinLnBrk="0" hangingPunct="1">
        <a:defRPr sz="2399" kern="1200">
          <a:solidFill>
            <a:schemeClr val="tx1"/>
          </a:solidFill>
          <a:latin typeface="+mn-lt"/>
          <a:ea typeface="+mn-ea"/>
          <a:cs typeface="+mn-cs"/>
        </a:defRPr>
      </a:lvl1pPr>
      <a:lvl2pPr marL="609448" algn="l" defTabSz="609448" rtl="0" eaLnBrk="1" latinLnBrk="0" hangingPunct="1">
        <a:defRPr sz="2399" kern="1200">
          <a:solidFill>
            <a:schemeClr val="tx1"/>
          </a:solidFill>
          <a:latin typeface="+mn-lt"/>
          <a:ea typeface="+mn-ea"/>
          <a:cs typeface="+mn-cs"/>
        </a:defRPr>
      </a:lvl2pPr>
      <a:lvl3pPr marL="1218895" algn="l" defTabSz="609448" rtl="0" eaLnBrk="1" latinLnBrk="0" hangingPunct="1">
        <a:defRPr sz="2399" kern="1200">
          <a:solidFill>
            <a:schemeClr val="tx1"/>
          </a:solidFill>
          <a:latin typeface="+mn-lt"/>
          <a:ea typeface="+mn-ea"/>
          <a:cs typeface="+mn-cs"/>
        </a:defRPr>
      </a:lvl3pPr>
      <a:lvl4pPr marL="1828343" algn="l" defTabSz="609448" rtl="0" eaLnBrk="1" latinLnBrk="0" hangingPunct="1">
        <a:defRPr sz="2399" kern="1200">
          <a:solidFill>
            <a:schemeClr val="tx1"/>
          </a:solidFill>
          <a:latin typeface="+mn-lt"/>
          <a:ea typeface="+mn-ea"/>
          <a:cs typeface="+mn-cs"/>
        </a:defRPr>
      </a:lvl4pPr>
      <a:lvl5pPr marL="2437790" algn="l" defTabSz="609448" rtl="0" eaLnBrk="1" latinLnBrk="0" hangingPunct="1">
        <a:defRPr sz="2399" kern="1200">
          <a:solidFill>
            <a:schemeClr val="tx1"/>
          </a:solidFill>
          <a:latin typeface="+mn-lt"/>
          <a:ea typeface="+mn-ea"/>
          <a:cs typeface="+mn-cs"/>
        </a:defRPr>
      </a:lvl5pPr>
      <a:lvl6pPr marL="3047238" algn="l" defTabSz="609448" rtl="0" eaLnBrk="1" latinLnBrk="0" hangingPunct="1">
        <a:defRPr sz="2399" kern="1200">
          <a:solidFill>
            <a:schemeClr val="tx1"/>
          </a:solidFill>
          <a:latin typeface="+mn-lt"/>
          <a:ea typeface="+mn-ea"/>
          <a:cs typeface="+mn-cs"/>
        </a:defRPr>
      </a:lvl6pPr>
      <a:lvl7pPr marL="3656686" algn="l" defTabSz="609448" rtl="0" eaLnBrk="1" latinLnBrk="0" hangingPunct="1">
        <a:defRPr sz="2399" kern="1200">
          <a:solidFill>
            <a:schemeClr val="tx1"/>
          </a:solidFill>
          <a:latin typeface="+mn-lt"/>
          <a:ea typeface="+mn-ea"/>
          <a:cs typeface="+mn-cs"/>
        </a:defRPr>
      </a:lvl7pPr>
      <a:lvl8pPr marL="4266133" algn="l" defTabSz="609448" rtl="0" eaLnBrk="1" latinLnBrk="0" hangingPunct="1">
        <a:defRPr sz="2399" kern="1200">
          <a:solidFill>
            <a:schemeClr val="tx1"/>
          </a:solidFill>
          <a:latin typeface="+mn-lt"/>
          <a:ea typeface="+mn-ea"/>
          <a:cs typeface="+mn-cs"/>
        </a:defRPr>
      </a:lvl8pPr>
      <a:lvl9pPr marL="4875581" algn="l" defTabSz="609448"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43.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3.xml"/><Relationship Id="rId5" Type="http://schemas.openxmlformats.org/officeDocument/2006/relationships/image" Target="../media/image23.pn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2" Type="http://schemas.openxmlformats.org/officeDocument/2006/relationships/hyperlink" Target="https://covid19-mol.mybluemix.net/" TargetMode="External"/><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43.xml"/><Relationship Id="rId6" Type="http://schemas.openxmlformats.org/officeDocument/2006/relationships/image" Target="../media/image41.png"/><Relationship Id="rId11" Type="http://schemas.microsoft.com/office/2007/relationships/hdphoto" Target="../media/hdphoto1.wdp"/><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20.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220.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Artificial Intelligence, Data Science, </a:t>
            </a:r>
            <a:br>
              <a:rPr lang="en-US" dirty="0"/>
            </a:br>
            <a:r>
              <a:rPr lang="en-US" dirty="0"/>
              <a:t>and Global Pandemics</a:t>
            </a:r>
          </a:p>
        </p:txBody>
      </p:sp>
      <p:sp>
        <p:nvSpPr>
          <p:cNvPr id="3" name="Subtitle 2"/>
          <p:cNvSpPr>
            <a:spLocks noGrp="1"/>
          </p:cNvSpPr>
          <p:nvPr>
            <p:ph type="subTitle" idx="1"/>
          </p:nvPr>
        </p:nvSpPr>
        <p:spPr>
          <a:xfrm>
            <a:off x="597959" y="3301579"/>
            <a:ext cx="7154211" cy="832115"/>
          </a:xfrm>
        </p:spPr>
        <p:txBody>
          <a:bodyPr/>
          <a:lstStyle/>
          <a:p>
            <a:r>
              <a:rPr lang="en-US" dirty="0"/>
              <a:t>Kush R. Varshney</a:t>
            </a:r>
            <a:br>
              <a:rPr lang="en-US" dirty="0"/>
            </a:br>
            <a:r>
              <a:rPr lang="en-US" dirty="0"/>
              <a:t>krvarshn@us.ibm.com or krv5@cornell.edu</a:t>
            </a:r>
            <a:br>
              <a:rPr lang="en-US" dirty="0"/>
            </a:br>
            <a:r>
              <a:rPr lang="en-US" dirty="0"/>
              <a:t>http://krvarshney.github.io</a:t>
            </a:r>
          </a:p>
        </p:txBody>
      </p:sp>
    </p:spTree>
    <p:extLst>
      <p:ext uri="{BB962C8B-B14F-4D97-AF65-F5344CB8AC3E}">
        <p14:creationId xmlns:p14="http://schemas.microsoft.com/office/powerpoint/2010/main" val="30805489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Primate Features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228" t="23148" r="2813" b="10370"/>
          <a:stretch/>
        </p:blipFill>
        <p:spPr>
          <a:xfrm>
            <a:off x="45286" y="1357313"/>
            <a:ext cx="12102653" cy="4816910"/>
          </a:xfrm>
          <a:prstGeom prst="rect">
            <a:avLst/>
          </a:prstGeom>
        </p:spPr>
      </p:pic>
    </p:spTree>
    <p:extLst>
      <p:ext uri="{BB962C8B-B14F-4D97-AF65-F5344CB8AC3E}">
        <p14:creationId xmlns:p14="http://schemas.microsoft.com/office/powerpoint/2010/main" val="35288232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Likely Reservoirs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27082988"/>
              </p:ext>
            </p:extLst>
          </p:nvPr>
        </p:nvGraphicFramePr>
        <p:xfrm>
          <a:off x="1262063" y="1295400"/>
          <a:ext cx="10515600" cy="38150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370840">
                <a:tc>
                  <a:txBody>
                    <a:bodyPr/>
                    <a:lstStyle/>
                    <a:p>
                      <a:pPr algn="ctr" rtl="0" fontAlgn="t">
                        <a:spcBef>
                          <a:spcPts val="0"/>
                        </a:spcBef>
                        <a:spcAft>
                          <a:spcPts val="0"/>
                        </a:spcAft>
                      </a:pPr>
                      <a:r>
                        <a:rPr lang="en-US" sz="2400" b="1" i="0" u="none" strike="noStrike" dirty="0">
                          <a:solidFill>
                            <a:schemeClr val="bg1"/>
                          </a:solidFill>
                          <a:effectLst/>
                          <a:latin typeface="+mn-lt"/>
                        </a:rPr>
                        <a:t>Species</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err="1">
                          <a:solidFill>
                            <a:schemeClr val="bg1"/>
                          </a:solidFill>
                          <a:effectLst/>
                          <a:latin typeface="+mn-lt"/>
                        </a:rPr>
                        <a:t>Zika</a:t>
                      </a:r>
                      <a:r>
                        <a:rPr lang="en-US" sz="2400" b="1" i="0" u="none" strike="noStrike" dirty="0">
                          <a:solidFill>
                            <a:schemeClr val="bg1"/>
                          </a:solidFill>
                          <a:effectLst/>
                          <a:latin typeface="+mn-lt"/>
                        </a:rPr>
                        <a:t> reservoir probability</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Percentile risk </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Status</a:t>
                      </a:r>
                      <a:endParaRPr lang="en-US" sz="2400" dirty="0">
                        <a:solidFill>
                          <a:schemeClr val="bg1"/>
                        </a:solidFill>
                        <a:effectLst/>
                        <a:latin typeface="+mn-lt"/>
                      </a:endParaRPr>
                    </a:p>
                  </a:txBody>
                  <a:tcPr marL="63500" marR="63500" marT="63500" marB="63500" anchor="ctr">
                    <a:solidFill>
                      <a:srgbClr val="091E73"/>
                    </a:solidFill>
                  </a:tcPr>
                </a:tc>
                <a:extLst>
                  <a:ext uri="{0D108BD9-81ED-4DB2-BD59-A6C34878D82A}">
                    <a16:rowId xmlns:a16="http://schemas.microsoft.com/office/drawing/2014/main" val="10000"/>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apella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0.55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98.6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extLst>
                  <a:ext uri="{0D108BD9-81ED-4DB2-BD59-A6C34878D82A}">
                    <a16:rowId xmlns:a16="http://schemas.microsoft.com/office/drawing/2014/main" val="10001"/>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albifrons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95.1</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extLst>
                  <a:ext uri="{0D108BD9-81ED-4DB2-BD59-A6C34878D82A}">
                    <a16:rowId xmlns:a16="http://schemas.microsoft.com/office/drawing/2014/main" val="10002"/>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seniculus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94.0</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extLst>
                  <a:ext uri="{0D108BD9-81ED-4DB2-BD59-A6C34878D82A}">
                    <a16:rowId xmlns:a16="http://schemas.microsoft.com/office/drawing/2014/main" val="10003"/>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caraya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0.33</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 SLEV+</a:t>
                      </a:r>
                      <a:endParaRPr lang="en-US" sz="2400" dirty="0">
                        <a:effectLst/>
                        <a:latin typeface="+mn-lt"/>
                      </a:endParaRPr>
                    </a:p>
                  </a:txBody>
                  <a:tcPr marL="63500" marR="63500" marT="63500" marB="63500" anchor="ctr"/>
                </a:tc>
                <a:extLst>
                  <a:ext uri="{0D108BD9-81ED-4DB2-BD59-A6C34878D82A}">
                    <a16:rowId xmlns:a16="http://schemas.microsoft.com/office/drawing/2014/main" val="10004"/>
                  </a:ext>
                </a:extLst>
              </a:tr>
              <a:tr h="370840">
                <a:tc>
                  <a:txBody>
                    <a:bodyPr/>
                    <a:lstStyle/>
                    <a:p>
                      <a:pPr algn="ctr" rtl="0" fontAlgn="t">
                        <a:spcBef>
                          <a:spcPts val="0"/>
                        </a:spcBef>
                        <a:spcAft>
                          <a:spcPts val="0"/>
                        </a:spcAft>
                      </a:pPr>
                      <a:r>
                        <a:rPr lang="en-US" sz="2400" b="0" i="1" u="none" strike="noStrike">
                          <a:solidFill>
                            <a:srgbClr val="000000"/>
                          </a:solidFill>
                          <a:effectLst/>
                          <a:latin typeface="+mn-lt"/>
                        </a:rPr>
                        <a:t>Callithrix jacchus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0.29</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91.5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extLst>
                  <a:ext uri="{0D108BD9-81ED-4DB2-BD59-A6C34878D82A}">
                    <a16:rowId xmlns:a16="http://schemas.microsoft.com/office/drawing/2014/main" val="10005"/>
                  </a:ext>
                </a:extLst>
              </a:tr>
              <a:tr h="370840">
                <a:tc>
                  <a:txBody>
                    <a:bodyPr/>
                    <a:lstStyle/>
                    <a:p>
                      <a:pPr algn="ctr" rtl="0" fontAlgn="t">
                        <a:spcBef>
                          <a:spcPts val="0"/>
                        </a:spcBef>
                        <a:spcAft>
                          <a:spcPts val="0"/>
                        </a:spcAft>
                      </a:pPr>
                      <a:r>
                        <a:rPr lang="en-US" sz="2400" b="0" i="1" u="none" strike="noStrike">
                          <a:solidFill>
                            <a:srgbClr val="000000"/>
                          </a:solidFill>
                          <a:effectLst/>
                          <a:latin typeface="+mn-lt"/>
                        </a:rPr>
                        <a:t>Cebus capucinus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0.28</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91.0</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8283" r="7382"/>
          <a:stretch/>
        </p:blipFill>
        <p:spPr>
          <a:xfrm>
            <a:off x="352425" y="1152863"/>
            <a:ext cx="790575" cy="8188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0751" t="12639" r="18159" b="41528"/>
          <a:stretch/>
        </p:blipFill>
        <p:spPr>
          <a:xfrm>
            <a:off x="352425" y="2057400"/>
            <a:ext cx="790575" cy="790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8333" r="25000"/>
          <a:stretch/>
        </p:blipFill>
        <p:spPr>
          <a:xfrm>
            <a:off x="352425" y="2931450"/>
            <a:ext cx="790575" cy="790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1739" r="9565" b="31510"/>
          <a:stretch/>
        </p:blipFill>
        <p:spPr>
          <a:xfrm>
            <a:off x="352426" y="3805500"/>
            <a:ext cx="792884" cy="7950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33583" t="27777" r="32015" b="21390"/>
          <a:stretch/>
        </p:blipFill>
        <p:spPr>
          <a:xfrm>
            <a:off x="352425" y="4679550"/>
            <a:ext cx="790575" cy="775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20540" t="6667" r="46831" b="37291"/>
          <a:stretch/>
        </p:blipFill>
        <p:spPr>
          <a:xfrm>
            <a:off x="352425" y="5534263"/>
            <a:ext cx="790575" cy="764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5281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Ranges of Likely Reservoirs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1" y="1600199"/>
            <a:ext cx="5935759" cy="4448101"/>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25" y="1600200"/>
            <a:ext cx="5935760" cy="4448101"/>
          </a:xfrm>
          <a:prstGeom prst="rect">
            <a:avLst/>
          </a:prstGeom>
        </p:spPr>
      </p:pic>
    </p:spTree>
    <p:extLst>
      <p:ext uri="{BB962C8B-B14F-4D97-AF65-F5344CB8AC3E}">
        <p14:creationId xmlns:p14="http://schemas.microsoft.com/office/powerpoint/2010/main" val="1336363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Likely Reservoirs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0028646"/>
              </p:ext>
            </p:extLst>
          </p:nvPr>
        </p:nvGraphicFramePr>
        <p:xfrm>
          <a:off x="833438" y="1295400"/>
          <a:ext cx="10515600" cy="38150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370840">
                <a:tc>
                  <a:txBody>
                    <a:bodyPr/>
                    <a:lstStyle/>
                    <a:p>
                      <a:pPr algn="ctr" rtl="0" fontAlgn="t">
                        <a:spcBef>
                          <a:spcPts val="0"/>
                        </a:spcBef>
                        <a:spcAft>
                          <a:spcPts val="0"/>
                        </a:spcAft>
                      </a:pPr>
                      <a:r>
                        <a:rPr lang="en-US" sz="2400" b="1" i="0" u="none" strike="noStrike" dirty="0">
                          <a:solidFill>
                            <a:schemeClr val="bg1"/>
                          </a:solidFill>
                          <a:effectLst/>
                          <a:latin typeface="+mn-lt"/>
                        </a:rPr>
                        <a:t>Species</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err="1">
                          <a:solidFill>
                            <a:schemeClr val="bg1"/>
                          </a:solidFill>
                          <a:effectLst/>
                          <a:latin typeface="+mn-lt"/>
                        </a:rPr>
                        <a:t>Zika</a:t>
                      </a:r>
                      <a:r>
                        <a:rPr lang="en-US" sz="2400" b="1" i="0" u="none" strike="noStrike" dirty="0">
                          <a:solidFill>
                            <a:schemeClr val="bg1"/>
                          </a:solidFill>
                          <a:effectLst/>
                          <a:latin typeface="+mn-lt"/>
                        </a:rPr>
                        <a:t> reservoir probability</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Percentile risk </a:t>
                      </a:r>
                      <a:endParaRPr lang="en-US" sz="2400" dirty="0">
                        <a:solidFill>
                          <a:schemeClr val="bg1"/>
                        </a:solidFill>
                        <a:effectLst/>
                        <a:latin typeface="+mn-lt"/>
                      </a:endParaRPr>
                    </a:p>
                  </a:txBody>
                  <a:tcPr marL="63500" marR="63500" marT="63500" marB="63500" anchor="ctr">
                    <a:solidFill>
                      <a:srgbClr val="091E73"/>
                    </a:solidFill>
                  </a:tcPr>
                </a:tc>
                <a:tc>
                  <a:txBody>
                    <a:bodyPr/>
                    <a:lstStyle/>
                    <a:p>
                      <a:pPr algn="ctr" rtl="0" fontAlgn="t">
                        <a:spcBef>
                          <a:spcPts val="0"/>
                        </a:spcBef>
                        <a:spcAft>
                          <a:spcPts val="0"/>
                        </a:spcAft>
                      </a:pPr>
                      <a:r>
                        <a:rPr lang="en-US" sz="2400" b="1" i="0" u="none" strike="noStrike" dirty="0">
                          <a:solidFill>
                            <a:schemeClr val="bg1"/>
                          </a:solidFill>
                          <a:effectLst/>
                          <a:latin typeface="+mn-lt"/>
                        </a:rPr>
                        <a:t>Status</a:t>
                      </a:r>
                      <a:endParaRPr lang="en-US" sz="2400" dirty="0">
                        <a:solidFill>
                          <a:schemeClr val="bg1"/>
                        </a:solidFill>
                        <a:effectLst/>
                        <a:latin typeface="+mn-lt"/>
                      </a:endParaRPr>
                    </a:p>
                  </a:txBody>
                  <a:tcPr marL="63500" marR="63500" marT="63500" marB="63500" anchor="ctr">
                    <a:solidFill>
                      <a:srgbClr val="091E73"/>
                    </a:solidFill>
                  </a:tcPr>
                </a:tc>
                <a:extLst>
                  <a:ext uri="{0D108BD9-81ED-4DB2-BD59-A6C34878D82A}">
                    <a16:rowId xmlns:a16="http://schemas.microsoft.com/office/drawing/2014/main" val="10000"/>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apella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0.55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98.6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extLst>
                  <a:ext uri="{0D108BD9-81ED-4DB2-BD59-A6C34878D82A}">
                    <a16:rowId xmlns:a16="http://schemas.microsoft.com/office/drawing/2014/main" val="10001"/>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Cebus</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albifrons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0.36</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95.1</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extLst>
                  <a:ext uri="{0D108BD9-81ED-4DB2-BD59-A6C34878D82A}">
                    <a16:rowId xmlns:a16="http://schemas.microsoft.com/office/drawing/2014/main" val="10002"/>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seniculus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94.0</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a:t>
                      </a:r>
                      <a:endParaRPr lang="en-US" sz="2400" dirty="0">
                        <a:effectLst/>
                        <a:latin typeface="+mn-lt"/>
                      </a:endParaRPr>
                    </a:p>
                  </a:txBody>
                  <a:tcPr marL="63500" marR="63500" marT="63500" marB="63500" anchor="ctr"/>
                </a:tc>
                <a:extLst>
                  <a:ext uri="{0D108BD9-81ED-4DB2-BD59-A6C34878D82A}">
                    <a16:rowId xmlns:a16="http://schemas.microsoft.com/office/drawing/2014/main" val="10003"/>
                  </a:ext>
                </a:extLst>
              </a:tr>
              <a:tr h="370840">
                <a:tc>
                  <a:txBody>
                    <a:bodyPr/>
                    <a:lstStyle/>
                    <a:p>
                      <a:pPr algn="ctr" rtl="0" fontAlgn="t">
                        <a:spcBef>
                          <a:spcPts val="0"/>
                        </a:spcBef>
                        <a:spcAft>
                          <a:spcPts val="0"/>
                        </a:spcAft>
                      </a:pPr>
                      <a:r>
                        <a:rPr lang="en-US" sz="2400" b="0" i="1" u="none" strike="noStrike" dirty="0" err="1">
                          <a:solidFill>
                            <a:srgbClr val="000000"/>
                          </a:solidFill>
                          <a:effectLst/>
                          <a:latin typeface="+mn-lt"/>
                        </a:rPr>
                        <a:t>Alouatta</a:t>
                      </a:r>
                      <a:r>
                        <a:rPr lang="en-US" sz="2400" b="0" i="1" u="none" strike="noStrike" dirty="0">
                          <a:solidFill>
                            <a:srgbClr val="000000"/>
                          </a:solidFill>
                          <a:effectLst/>
                          <a:latin typeface="+mn-lt"/>
                        </a:rPr>
                        <a:t> </a:t>
                      </a:r>
                      <a:r>
                        <a:rPr lang="en-US" sz="2400" b="0" i="1" u="none" strike="noStrike" dirty="0" err="1">
                          <a:solidFill>
                            <a:srgbClr val="000000"/>
                          </a:solidFill>
                          <a:effectLst/>
                          <a:latin typeface="+mn-lt"/>
                        </a:rPr>
                        <a:t>caraya</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0.33</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93.4</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YFV+, SLEV+</a:t>
                      </a:r>
                      <a:endParaRPr lang="en-US" sz="2400" dirty="0">
                        <a:effectLst/>
                        <a:latin typeface="+mn-lt"/>
                      </a:endParaRPr>
                    </a:p>
                  </a:txBody>
                  <a:tcPr marL="63500" marR="63500" marT="63500" marB="63500" anchor="ctr"/>
                </a:tc>
                <a:extLst>
                  <a:ext uri="{0D108BD9-81ED-4DB2-BD59-A6C34878D82A}">
                    <a16:rowId xmlns:a16="http://schemas.microsoft.com/office/drawing/2014/main" val="10004"/>
                  </a:ext>
                </a:extLst>
              </a:tr>
              <a:tr h="370840">
                <a:tc>
                  <a:txBody>
                    <a:bodyPr/>
                    <a:lstStyle/>
                    <a:p>
                      <a:pPr algn="ctr" rtl="0" fontAlgn="t">
                        <a:spcBef>
                          <a:spcPts val="0"/>
                        </a:spcBef>
                        <a:spcAft>
                          <a:spcPts val="0"/>
                        </a:spcAft>
                      </a:pPr>
                      <a:r>
                        <a:rPr lang="en-US" sz="2400" b="0" i="1" u="none" strike="noStrike" dirty="0">
                          <a:solidFill>
                            <a:srgbClr val="000000"/>
                          </a:solidFill>
                          <a:effectLst/>
                          <a:latin typeface="+mn-lt"/>
                        </a:rPr>
                        <a:t>Callithrix </a:t>
                      </a:r>
                      <a:r>
                        <a:rPr lang="en-US" sz="2400" b="0" i="1" u="none" strike="noStrike" dirty="0" err="1">
                          <a:solidFill>
                            <a:srgbClr val="000000"/>
                          </a:solidFill>
                          <a:effectLst/>
                          <a:latin typeface="+mn-lt"/>
                        </a:rPr>
                        <a:t>jacchus</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0.29</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a:solidFill>
                            <a:srgbClr val="000000"/>
                          </a:solidFill>
                          <a:effectLst/>
                          <a:latin typeface="+mn-lt"/>
                        </a:rPr>
                        <a:t>91.5</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B050"/>
                          </a:solidFill>
                          <a:effectLst/>
                          <a:latin typeface="+mn-lt"/>
                        </a:rPr>
                        <a:t>ZIKV+</a:t>
                      </a:r>
                      <a:endParaRPr lang="en-US" sz="2400" dirty="0">
                        <a:solidFill>
                          <a:srgbClr val="00B050"/>
                        </a:solidFill>
                        <a:effectLst/>
                        <a:latin typeface="+mn-lt"/>
                      </a:endParaRPr>
                    </a:p>
                  </a:txBody>
                  <a:tcPr marL="63500" marR="63500" marT="63500" marB="63500" anchor="ctr"/>
                </a:tc>
                <a:extLst>
                  <a:ext uri="{0D108BD9-81ED-4DB2-BD59-A6C34878D82A}">
                    <a16:rowId xmlns:a16="http://schemas.microsoft.com/office/drawing/2014/main" val="10005"/>
                  </a:ext>
                </a:extLst>
              </a:tr>
              <a:tr h="370840">
                <a:tc>
                  <a:txBody>
                    <a:bodyPr/>
                    <a:lstStyle/>
                    <a:p>
                      <a:pPr algn="ctr" rtl="0" fontAlgn="t">
                        <a:spcBef>
                          <a:spcPts val="0"/>
                        </a:spcBef>
                        <a:spcAft>
                          <a:spcPts val="0"/>
                        </a:spcAft>
                      </a:pPr>
                      <a:r>
                        <a:rPr lang="en-US" sz="2400" b="0" i="1" u="none" strike="noStrike">
                          <a:solidFill>
                            <a:srgbClr val="000000"/>
                          </a:solidFill>
                          <a:effectLst/>
                          <a:latin typeface="+mn-lt"/>
                        </a:rPr>
                        <a:t>Cebus capucinus</a:t>
                      </a:r>
                      <a:endParaRPr lang="en-US" sz="240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0.28</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91.0</a:t>
                      </a:r>
                      <a:endParaRPr lang="en-US" sz="2400" dirty="0">
                        <a:effectLst/>
                        <a:latin typeface="+mn-lt"/>
                      </a:endParaRPr>
                    </a:p>
                  </a:txBody>
                  <a:tcPr marL="63500" marR="63500" marT="63500" marB="63500" anchor="ctr"/>
                </a:tc>
                <a:tc>
                  <a:txBody>
                    <a:bodyPr/>
                    <a:lstStyle/>
                    <a:p>
                      <a:pPr algn="ctr" rtl="0" fontAlgn="t">
                        <a:spcBef>
                          <a:spcPts val="0"/>
                        </a:spcBef>
                        <a:spcAft>
                          <a:spcPts val="0"/>
                        </a:spcAft>
                      </a:pPr>
                      <a:r>
                        <a:rPr lang="en-US" sz="2400" b="0" i="0" u="none" strike="noStrike" dirty="0">
                          <a:solidFill>
                            <a:srgbClr val="000000"/>
                          </a:solidFill>
                          <a:effectLst/>
                          <a:latin typeface="+mn-lt"/>
                        </a:rPr>
                        <a:t>Undetected</a:t>
                      </a:r>
                      <a:endParaRPr lang="en-US" sz="2400" dirty="0">
                        <a:effectLst/>
                        <a:latin typeface="+mn-lt"/>
                      </a:endParaRPr>
                    </a:p>
                  </a:txBody>
                  <a:tcPr marL="63500" marR="63500" marT="63500" marB="63500" anchor="ctr"/>
                </a:tc>
                <a:extLst>
                  <a:ext uri="{0D108BD9-81ED-4DB2-BD59-A6C34878D82A}">
                    <a16:rowId xmlns:a16="http://schemas.microsoft.com/office/drawing/2014/main" val="10006"/>
                  </a:ext>
                </a:extLst>
              </a:tr>
            </a:tbl>
          </a:graphicData>
        </a:graphic>
      </p:graphicFrame>
      <p:sp>
        <p:nvSpPr>
          <p:cNvPr id="3" name="TextBox 2"/>
          <p:cNvSpPr txBox="1"/>
          <p:nvPr/>
        </p:nvSpPr>
        <p:spPr>
          <a:xfrm>
            <a:off x="833438" y="5182592"/>
            <a:ext cx="10515600" cy="1231106"/>
          </a:xfrm>
          <a:prstGeom prst="rect">
            <a:avLst/>
          </a:prstGeom>
          <a:noFill/>
        </p:spPr>
        <p:txBody>
          <a:bodyPr wrap="square" rtlCol="0">
            <a:spAutoFit/>
          </a:bodyPr>
          <a:lstStyle/>
          <a:p>
            <a:r>
              <a:rPr lang="en-US" dirty="0" err="1">
                <a:solidFill>
                  <a:srgbClr val="FF921A"/>
                </a:solidFill>
              </a:rPr>
              <a:t>Favoretto</a:t>
            </a:r>
            <a:r>
              <a:rPr lang="en-US" dirty="0">
                <a:solidFill>
                  <a:srgbClr val="FF921A"/>
                </a:solidFill>
              </a:rPr>
              <a:t> et al. (2016), “First detection of </a:t>
            </a:r>
            <a:r>
              <a:rPr lang="en-US" dirty="0" err="1">
                <a:solidFill>
                  <a:srgbClr val="FF921A"/>
                </a:solidFill>
              </a:rPr>
              <a:t>Zika</a:t>
            </a:r>
            <a:r>
              <a:rPr lang="en-US" dirty="0">
                <a:solidFill>
                  <a:srgbClr val="FF921A"/>
                </a:solidFill>
              </a:rPr>
              <a:t> virus in </a:t>
            </a:r>
            <a:r>
              <a:rPr lang="en-US" dirty="0" err="1">
                <a:solidFill>
                  <a:srgbClr val="FF921A"/>
                </a:solidFill>
              </a:rPr>
              <a:t>neotropical</a:t>
            </a:r>
            <a:r>
              <a:rPr lang="en-US" dirty="0">
                <a:solidFill>
                  <a:srgbClr val="FF921A"/>
                </a:solidFill>
              </a:rPr>
              <a:t> primates in Brazil: a possible new reservoir”</a:t>
            </a:r>
          </a:p>
          <a:p>
            <a:endParaRPr lang="en-US" sz="1200" dirty="0"/>
          </a:p>
          <a:p>
            <a:pPr marL="285750" indent="-285750">
              <a:buFont typeface="Arial" panose="020B0604020202020204" pitchFamily="34" charset="0"/>
              <a:buChar char="•"/>
            </a:pPr>
            <a:r>
              <a:rPr lang="en-US" sz="2400" i="1" dirty="0" err="1">
                <a:solidFill>
                  <a:prstClr val="white"/>
                </a:solidFill>
              </a:rPr>
              <a:t>Cebus</a:t>
            </a:r>
            <a:r>
              <a:rPr lang="en-US" sz="2400" i="1" dirty="0">
                <a:solidFill>
                  <a:prstClr val="white"/>
                </a:solidFill>
              </a:rPr>
              <a:t> </a:t>
            </a:r>
            <a:r>
              <a:rPr lang="en-US" sz="2400" i="1" dirty="0" err="1">
                <a:solidFill>
                  <a:prstClr val="white"/>
                </a:solidFill>
              </a:rPr>
              <a:t>libidinosus</a:t>
            </a:r>
            <a:r>
              <a:rPr lang="en-US" sz="2400" dirty="0">
                <a:solidFill>
                  <a:prstClr val="white"/>
                </a:solidFill>
              </a:rPr>
              <a:t>: lots of missing data</a:t>
            </a:r>
            <a:endParaRPr lang="en-US" sz="2400" dirty="0"/>
          </a:p>
        </p:txBody>
      </p:sp>
    </p:spTree>
    <p:extLst>
      <p:ext uri="{BB962C8B-B14F-4D97-AF65-F5344CB8AC3E}">
        <p14:creationId xmlns:p14="http://schemas.microsoft.com/office/powerpoint/2010/main" val="357498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repurposing can make the difference | Anticancerfund">
            <a:extLst>
              <a:ext uri="{FF2B5EF4-FFF2-40B4-BE49-F238E27FC236}">
                <a16:creationId xmlns:a16="http://schemas.microsoft.com/office/drawing/2014/main" id="{06B21881-919F-422B-9A0E-5BB714AF04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12"/>
          <a:stretch/>
        </p:blipFill>
        <p:spPr bwMode="auto">
          <a:xfrm>
            <a:off x="0" y="-635000"/>
            <a:ext cx="12192000" cy="749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402009"/>
            <a:ext cx="7297445" cy="1477328"/>
          </a:xfrm>
          <a:prstGeom prst="rect">
            <a:avLst/>
          </a:prstGeom>
          <a:noFill/>
        </p:spPr>
        <p:txBody>
          <a:bodyPr wrap="square" rtlCol="0">
            <a:spAutoFit/>
          </a:bodyPr>
          <a:lstStyle/>
          <a:p>
            <a:r>
              <a:rPr lang="en-US" dirty="0">
                <a:highlight>
                  <a:srgbClr val="FFFF00"/>
                </a:highlight>
              </a:rPr>
              <a:t>S. Subramanian, I. </a:t>
            </a:r>
            <a:r>
              <a:rPr lang="en-US" dirty="0" err="1">
                <a:highlight>
                  <a:srgbClr val="FFFF00"/>
                </a:highlight>
              </a:rPr>
              <a:t>Baldini</a:t>
            </a:r>
            <a:r>
              <a:rPr lang="en-US" dirty="0">
                <a:highlight>
                  <a:srgbClr val="FFFF00"/>
                </a:highlight>
              </a:rPr>
              <a:t>, S. Ravichandran, D. A. Katz-</a:t>
            </a:r>
            <a:r>
              <a:rPr lang="en-US" dirty="0" err="1">
                <a:highlight>
                  <a:srgbClr val="FFFF00"/>
                </a:highlight>
              </a:rPr>
              <a:t>Rogozhnikov</a:t>
            </a:r>
            <a:r>
              <a:rPr lang="en-US" dirty="0">
                <a:highlight>
                  <a:srgbClr val="FFFF00"/>
                </a:highlight>
              </a:rPr>
              <a:t>, K. N. Ramamurthy, P. </a:t>
            </a:r>
            <a:r>
              <a:rPr lang="en-US" dirty="0" err="1">
                <a:highlight>
                  <a:srgbClr val="FFFF00"/>
                </a:highlight>
              </a:rPr>
              <a:t>Sattigeri</a:t>
            </a:r>
            <a:r>
              <a:rPr lang="en-US" dirty="0">
                <a:highlight>
                  <a:srgbClr val="FFFF00"/>
                </a:highlight>
              </a:rPr>
              <a:t>, K. R. Varshney, A. Wang, P. </a:t>
            </a:r>
            <a:r>
              <a:rPr lang="en-US" dirty="0" err="1">
                <a:highlight>
                  <a:srgbClr val="FFFF00"/>
                </a:highlight>
              </a:rPr>
              <a:t>Mangalath</a:t>
            </a:r>
            <a:r>
              <a:rPr lang="en-US" dirty="0">
                <a:highlight>
                  <a:srgbClr val="FFFF00"/>
                </a:highlight>
              </a:rPr>
              <a:t>, and L. B. Kleiman. “A Natural Language Processing System for Extracting Evidence of Drug Repurposing from Scientific Publications.” </a:t>
            </a:r>
            <a:r>
              <a:rPr lang="en-US" i="1" dirty="0">
                <a:highlight>
                  <a:srgbClr val="FFFF00"/>
                </a:highlight>
              </a:rPr>
              <a:t>Conf. </a:t>
            </a:r>
            <a:r>
              <a:rPr lang="en-US" i="1" dirty="0" err="1">
                <a:highlight>
                  <a:srgbClr val="FFFF00"/>
                </a:highlight>
              </a:rPr>
              <a:t>Innov</a:t>
            </a:r>
            <a:r>
              <a:rPr lang="en-US" i="1" dirty="0">
                <a:highlight>
                  <a:srgbClr val="FFFF00"/>
                </a:highlight>
              </a:rPr>
              <a:t>. Appl. </a:t>
            </a:r>
            <a:r>
              <a:rPr lang="en-US" i="1" dirty="0" err="1">
                <a:highlight>
                  <a:srgbClr val="FFFF00"/>
                </a:highlight>
              </a:rPr>
              <a:t>Artif</a:t>
            </a:r>
            <a:r>
              <a:rPr lang="en-US" i="1" dirty="0">
                <a:highlight>
                  <a:srgbClr val="FFFF00"/>
                </a:highlight>
              </a:rPr>
              <a:t>. </a:t>
            </a:r>
            <a:r>
              <a:rPr lang="en-US" i="1" dirty="0" err="1">
                <a:highlight>
                  <a:srgbClr val="FFFF00"/>
                </a:highlight>
              </a:rPr>
              <a:t>Intell</a:t>
            </a:r>
            <a:r>
              <a:rPr lang="en-US" i="1" dirty="0">
                <a:highlight>
                  <a:srgbClr val="FFFF00"/>
                </a:highlight>
              </a:rPr>
              <a:t>.</a:t>
            </a:r>
            <a:r>
              <a:rPr lang="en-US" dirty="0">
                <a:highlight>
                  <a:srgbClr val="FFFF00"/>
                </a:highlight>
              </a:rPr>
              <a:t>, Feb. 2020.</a:t>
            </a:r>
          </a:p>
        </p:txBody>
      </p:sp>
      <p:sp>
        <p:nvSpPr>
          <p:cNvPr id="8" name="TextBox 7">
            <a:extLst>
              <a:ext uri="{FF2B5EF4-FFF2-40B4-BE49-F238E27FC236}">
                <a16:creationId xmlns:a16="http://schemas.microsoft.com/office/drawing/2014/main" id="{13A388D7-E12D-48F3-981D-BA703D613C66}"/>
              </a:ext>
            </a:extLst>
          </p:cNvPr>
          <p:cNvSpPr txBox="1"/>
          <p:nvPr/>
        </p:nvSpPr>
        <p:spPr>
          <a:xfrm>
            <a:off x="0" y="4801844"/>
            <a:ext cx="6640497" cy="1200329"/>
          </a:xfrm>
          <a:prstGeom prst="rect">
            <a:avLst/>
          </a:prstGeom>
          <a:noFill/>
        </p:spPr>
        <p:txBody>
          <a:bodyPr wrap="square" rtlCol="0">
            <a:spAutoFit/>
          </a:bodyPr>
          <a:lstStyle/>
          <a:p>
            <a:r>
              <a:rPr lang="en-US" sz="3600" dirty="0">
                <a:highlight>
                  <a:srgbClr val="FFFF00"/>
                </a:highlight>
              </a:rPr>
              <a:t>Drug repurposing</a:t>
            </a:r>
          </a:p>
          <a:p>
            <a:endParaRPr lang="en-US" sz="3600" dirty="0">
              <a:solidFill>
                <a:schemeClr val="bg1"/>
              </a:solidFill>
            </a:endParaRPr>
          </a:p>
        </p:txBody>
      </p:sp>
    </p:spTree>
    <p:extLst>
      <p:ext uri="{BB962C8B-B14F-4D97-AF65-F5344CB8AC3E}">
        <p14:creationId xmlns:p14="http://schemas.microsoft.com/office/powerpoint/2010/main" val="32944597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Generics Have Been Successfully Repurposed for Cancer</a:t>
            </a:r>
          </a:p>
        </p:txBody>
      </p:sp>
      <p:sp>
        <p:nvSpPr>
          <p:cNvPr id="7" name="Google Shape;280;p43">
            <a:extLst>
              <a:ext uri="{FF2B5EF4-FFF2-40B4-BE49-F238E27FC236}">
                <a16:creationId xmlns:a16="http://schemas.microsoft.com/office/drawing/2014/main" id="{0D7C6BDD-EF9E-462B-AB70-BA49DAFD71F8}"/>
              </a:ext>
            </a:extLst>
          </p:cNvPr>
          <p:cNvSpPr txBox="1"/>
          <p:nvPr/>
        </p:nvSpPr>
        <p:spPr>
          <a:xfrm>
            <a:off x="9434296" y="3290791"/>
            <a:ext cx="3124800" cy="6576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a:solidFill>
                  <a:srgbClr val="1696D2"/>
                </a:solidFill>
                <a:latin typeface="Verdana"/>
                <a:ea typeface="Verdana"/>
                <a:cs typeface="Verdana"/>
                <a:sym typeface="Verdana"/>
              </a:rPr>
              <a:t>Multiple myeloma (2006)</a:t>
            </a:r>
            <a:endParaRPr sz="1867" kern="0">
              <a:solidFill>
                <a:srgbClr val="1696D2"/>
              </a:solidFill>
              <a:latin typeface="Verdana"/>
              <a:ea typeface="Verdana"/>
              <a:cs typeface="Verdana"/>
              <a:sym typeface="Verdana"/>
            </a:endParaRPr>
          </a:p>
        </p:txBody>
      </p:sp>
      <p:sp>
        <p:nvSpPr>
          <p:cNvPr id="8" name="Google Shape;281;p43">
            <a:extLst>
              <a:ext uri="{FF2B5EF4-FFF2-40B4-BE49-F238E27FC236}">
                <a16:creationId xmlns:a16="http://schemas.microsoft.com/office/drawing/2014/main" id="{8DD3A443-F8E4-4501-9D4E-5B765FEEE00C}"/>
              </a:ext>
            </a:extLst>
          </p:cNvPr>
          <p:cNvSpPr txBox="1"/>
          <p:nvPr/>
        </p:nvSpPr>
        <p:spPr>
          <a:xfrm>
            <a:off x="9483070" y="1991891"/>
            <a:ext cx="3030800" cy="5636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dirty="0">
                <a:solidFill>
                  <a:schemeClr val="bg1"/>
                </a:solidFill>
                <a:latin typeface="Verdana"/>
                <a:ea typeface="Verdana"/>
                <a:cs typeface="Verdana"/>
                <a:sym typeface="Verdana"/>
              </a:rPr>
              <a:t>Morning sickness (1957)</a:t>
            </a:r>
            <a:endParaRPr sz="1867" kern="0" dirty="0">
              <a:solidFill>
                <a:schemeClr val="bg1"/>
              </a:solidFill>
              <a:latin typeface="Verdana"/>
              <a:ea typeface="Verdana"/>
              <a:cs typeface="Verdana"/>
              <a:sym typeface="Verdana"/>
            </a:endParaRPr>
          </a:p>
        </p:txBody>
      </p:sp>
      <p:pic>
        <p:nvPicPr>
          <p:cNvPr id="9" name="Google Shape;282;p43">
            <a:extLst>
              <a:ext uri="{FF2B5EF4-FFF2-40B4-BE49-F238E27FC236}">
                <a16:creationId xmlns:a16="http://schemas.microsoft.com/office/drawing/2014/main" id="{349A9AE7-BDB2-4CF4-9A80-E7378228816B}"/>
              </a:ext>
            </a:extLst>
          </p:cNvPr>
          <p:cNvPicPr preferRelativeResize="0"/>
          <p:nvPr/>
        </p:nvPicPr>
        <p:blipFill>
          <a:blip r:embed="rId3">
            <a:alphaModFix/>
          </a:blip>
          <a:stretch>
            <a:fillRect/>
          </a:stretch>
        </p:blipFill>
        <p:spPr>
          <a:xfrm>
            <a:off x="3996296" y="2040592"/>
            <a:ext cx="1329767" cy="2077396"/>
          </a:xfrm>
          <a:prstGeom prst="rect">
            <a:avLst/>
          </a:prstGeom>
          <a:noFill/>
          <a:ln>
            <a:noFill/>
          </a:ln>
        </p:spPr>
      </p:pic>
      <p:sp>
        <p:nvSpPr>
          <p:cNvPr id="10" name="Google Shape;283;p43">
            <a:extLst>
              <a:ext uri="{FF2B5EF4-FFF2-40B4-BE49-F238E27FC236}">
                <a16:creationId xmlns:a16="http://schemas.microsoft.com/office/drawing/2014/main" id="{177F737A-E6D2-4CEB-8B84-361052080FDC}"/>
              </a:ext>
            </a:extLst>
          </p:cNvPr>
          <p:cNvSpPr txBox="1"/>
          <p:nvPr/>
        </p:nvSpPr>
        <p:spPr>
          <a:xfrm>
            <a:off x="5021262" y="3083391"/>
            <a:ext cx="2631200" cy="9128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a:solidFill>
                  <a:srgbClr val="1696D2"/>
                </a:solidFill>
                <a:latin typeface="Verdana"/>
                <a:ea typeface="Verdana"/>
                <a:cs typeface="Verdana"/>
                <a:sym typeface="Verdana"/>
              </a:rPr>
              <a:t>Acute promyelocytic leukemia (1995)</a:t>
            </a:r>
            <a:endParaRPr sz="1867" kern="0">
              <a:solidFill>
                <a:srgbClr val="1696D2"/>
              </a:solidFill>
              <a:latin typeface="Verdana"/>
              <a:ea typeface="Verdana"/>
              <a:cs typeface="Verdana"/>
              <a:sym typeface="Verdana"/>
            </a:endParaRPr>
          </a:p>
        </p:txBody>
      </p:sp>
      <p:sp>
        <p:nvSpPr>
          <p:cNvPr id="11" name="Google Shape;284;p43">
            <a:extLst>
              <a:ext uri="{FF2B5EF4-FFF2-40B4-BE49-F238E27FC236}">
                <a16:creationId xmlns:a16="http://schemas.microsoft.com/office/drawing/2014/main" id="{B9C54B91-9ECC-4524-85C3-57FA5E24CF64}"/>
              </a:ext>
            </a:extLst>
          </p:cNvPr>
          <p:cNvSpPr txBox="1"/>
          <p:nvPr/>
        </p:nvSpPr>
        <p:spPr>
          <a:xfrm>
            <a:off x="5113929" y="1991891"/>
            <a:ext cx="2325600" cy="5636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dirty="0">
                <a:solidFill>
                  <a:schemeClr val="bg1"/>
                </a:solidFill>
                <a:latin typeface="Verdana"/>
                <a:ea typeface="Verdana"/>
                <a:cs typeface="Verdana"/>
                <a:sym typeface="Verdana"/>
              </a:rPr>
              <a:t>Acne (1962)</a:t>
            </a:r>
            <a:endParaRPr sz="1867" kern="0" dirty="0">
              <a:solidFill>
                <a:schemeClr val="bg1"/>
              </a:solidFill>
              <a:latin typeface="Verdana"/>
              <a:ea typeface="Verdana"/>
              <a:cs typeface="Verdana"/>
              <a:sym typeface="Verdana"/>
            </a:endParaRPr>
          </a:p>
        </p:txBody>
      </p:sp>
      <p:sp>
        <p:nvSpPr>
          <p:cNvPr id="12" name="Google Shape;285;p43">
            <a:extLst>
              <a:ext uri="{FF2B5EF4-FFF2-40B4-BE49-F238E27FC236}">
                <a16:creationId xmlns:a16="http://schemas.microsoft.com/office/drawing/2014/main" id="{990F04F5-3F64-4221-B516-25FF8D77A267}"/>
              </a:ext>
            </a:extLst>
          </p:cNvPr>
          <p:cNvSpPr txBox="1"/>
          <p:nvPr/>
        </p:nvSpPr>
        <p:spPr>
          <a:xfrm>
            <a:off x="973262" y="1991891"/>
            <a:ext cx="3429200" cy="5636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dirty="0">
                <a:solidFill>
                  <a:schemeClr val="bg1"/>
                </a:solidFill>
                <a:latin typeface="Verdana"/>
                <a:ea typeface="Verdana"/>
                <a:cs typeface="Verdana"/>
                <a:sym typeface="Verdana"/>
              </a:rPr>
              <a:t>Tuberculosis (1928)</a:t>
            </a:r>
            <a:endParaRPr sz="1867" kern="0" dirty="0">
              <a:solidFill>
                <a:schemeClr val="bg1"/>
              </a:solidFill>
              <a:latin typeface="Verdana"/>
              <a:ea typeface="Verdana"/>
              <a:cs typeface="Verdana"/>
              <a:sym typeface="Verdana"/>
            </a:endParaRPr>
          </a:p>
        </p:txBody>
      </p:sp>
      <p:sp>
        <p:nvSpPr>
          <p:cNvPr id="13" name="Google Shape;286;p43">
            <a:extLst>
              <a:ext uri="{FF2B5EF4-FFF2-40B4-BE49-F238E27FC236}">
                <a16:creationId xmlns:a16="http://schemas.microsoft.com/office/drawing/2014/main" id="{C218901A-4898-411E-880C-BB7BA652FD3A}"/>
              </a:ext>
            </a:extLst>
          </p:cNvPr>
          <p:cNvSpPr txBox="1"/>
          <p:nvPr/>
        </p:nvSpPr>
        <p:spPr>
          <a:xfrm>
            <a:off x="1278062" y="3270758"/>
            <a:ext cx="2569200" cy="5636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pPr>
            <a:r>
              <a:rPr lang="en" sz="1867" kern="0">
                <a:solidFill>
                  <a:srgbClr val="1696D2"/>
                </a:solidFill>
                <a:latin typeface="Verdana"/>
                <a:ea typeface="Verdana"/>
                <a:cs typeface="Verdana"/>
                <a:sym typeface="Verdana"/>
              </a:rPr>
              <a:t>Bladder cancer (1977)</a:t>
            </a:r>
            <a:endParaRPr sz="1867" kern="0">
              <a:solidFill>
                <a:srgbClr val="1696D2"/>
              </a:solidFill>
              <a:latin typeface="Verdana"/>
              <a:ea typeface="Verdana"/>
              <a:cs typeface="Verdana"/>
              <a:sym typeface="Verdana"/>
            </a:endParaRPr>
          </a:p>
        </p:txBody>
      </p:sp>
      <p:pic>
        <p:nvPicPr>
          <p:cNvPr id="14" name="Google Shape;287;p43">
            <a:extLst>
              <a:ext uri="{FF2B5EF4-FFF2-40B4-BE49-F238E27FC236}">
                <a16:creationId xmlns:a16="http://schemas.microsoft.com/office/drawing/2014/main" id="{EB905677-18D7-48E1-A483-40A6AF72B5C1}"/>
              </a:ext>
            </a:extLst>
          </p:cNvPr>
          <p:cNvPicPr preferRelativeResize="0"/>
          <p:nvPr/>
        </p:nvPicPr>
        <p:blipFill rotWithShape="1">
          <a:blip r:embed="rId4">
            <a:alphaModFix/>
          </a:blip>
          <a:srcRect l="20081" t="3414" r="16866" b="3284"/>
          <a:stretch/>
        </p:blipFill>
        <p:spPr>
          <a:xfrm>
            <a:off x="82163" y="2040591"/>
            <a:ext cx="1394167" cy="1879600"/>
          </a:xfrm>
          <a:prstGeom prst="rect">
            <a:avLst/>
          </a:prstGeom>
          <a:noFill/>
          <a:ln>
            <a:noFill/>
          </a:ln>
        </p:spPr>
      </p:pic>
      <p:sp>
        <p:nvSpPr>
          <p:cNvPr id="15" name="Google Shape;288;p43">
            <a:extLst>
              <a:ext uri="{FF2B5EF4-FFF2-40B4-BE49-F238E27FC236}">
                <a16:creationId xmlns:a16="http://schemas.microsoft.com/office/drawing/2014/main" id="{E9536677-6D21-4BBA-839D-844E69669364}"/>
              </a:ext>
            </a:extLst>
          </p:cNvPr>
          <p:cNvSpPr/>
          <p:nvPr/>
        </p:nvSpPr>
        <p:spPr>
          <a:xfrm>
            <a:off x="2261329" y="2618958"/>
            <a:ext cx="290000" cy="594800"/>
          </a:xfrm>
          <a:prstGeom prst="downArrow">
            <a:avLst>
              <a:gd name="adj1" fmla="val 17746"/>
              <a:gd name="adj2" fmla="val 67650"/>
            </a:avLst>
          </a:prstGeom>
          <a:solidFill>
            <a:srgbClr val="1696D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289;p43">
            <a:extLst>
              <a:ext uri="{FF2B5EF4-FFF2-40B4-BE49-F238E27FC236}">
                <a16:creationId xmlns:a16="http://schemas.microsoft.com/office/drawing/2014/main" id="{301AEFF0-66CD-4EF4-89DD-F219C67A6282}"/>
              </a:ext>
            </a:extLst>
          </p:cNvPr>
          <p:cNvSpPr/>
          <p:nvPr/>
        </p:nvSpPr>
        <p:spPr>
          <a:xfrm>
            <a:off x="6120796" y="2517358"/>
            <a:ext cx="290000" cy="594800"/>
          </a:xfrm>
          <a:prstGeom prst="downArrow">
            <a:avLst>
              <a:gd name="adj1" fmla="val 17746"/>
              <a:gd name="adj2" fmla="val 67650"/>
            </a:avLst>
          </a:prstGeom>
          <a:solidFill>
            <a:srgbClr val="1696D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290;p43">
            <a:extLst>
              <a:ext uri="{FF2B5EF4-FFF2-40B4-BE49-F238E27FC236}">
                <a16:creationId xmlns:a16="http://schemas.microsoft.com/office/drawing/2014/main" id="{8F78E210-A3F6-467B-927A-A5505237B25A}"/>
              </a:ext>
            </a:extLst>
          </p:cNvPr>
          <p:cNvSpPr/>
          <p:nvPr/>
        </p:nvSpPr>
        <p:spPr>
          <a:xfrm>
            <a:off x="10672462" y="2822158"/>
            <a:ext cx="290000" cy="594800"/>
          </a:xfrm>
          <a:prstGeom prst="downArrow">
            <a:avLst>
              <a:gd name="adj1" fmla="val 17746"/>
              <a:gd name="adj2" fmla="val 67650"/>
            </a:avLst>
          </a:prstGeom>
          <a:solidFill>
            <a:srgbClr val="1696D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8" name="Google Shape;291;p43">
            <a:extLst>
              <a:ext uri="{FF2B5EF4-FFF2-40B4-BE49-F238E27FC236}">
                <a16:creationId xmlns:a16="http://schemas.microsoft.com/office/drawing/2014/main" id="{7AF9A938-2F0F-49E5-B89F-7959C7EE9BB6}"/>
              </a:ext>
            </a:extLst>
          </p:cNvPr>
          <p:cNvPicPr preferRelativeResize="0"/>
          <p:nvPr/>
        </p:nvPicPr>
        <p:blipFill>
          <a:blip r:embed="rId5">
            <a:alphaModFix/>
          </a:blip>
          <a:stretch>
            <a:fillRect/>
          </a:stretch>
        </p:blipFill>
        <p:spPr>
          <a:xfrm>
            <a:off x="7550996" y="2040592"/>
            <a:ext cx="2325600" cy="1812945"/>
          </a:xfrm>
          <a:prstGeom prst="rect">
            <a:avLst/>
          </a:prstGeom>
          <a:noFill/>
          <a:ln>
            <a:noFill/>
          </a:ln>
        </p:spPr>
      </p:pic>
    </p:spTree>
    <p:extLst>
      <p:ext uri="{BB962C8B-B14F-4D97-AF65-F5344CB8AC3E}">
        <p14:creationId xmlns:p14="http://schemas.microsoft.com/office/powerpoint/2010/main" val="37409241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292784" cy="596635"/>
          </a:xfrm>
        </p:spPr>
        <p:txBody>
          <a:bodyPr/>
          <a:lstStyle/>
          <a:p>
            <a:r>
              <a:rPr lang="en-US" dirty="0"/>
              <a:t>Scaling the Repurposing of Generic Drugs for Cancer</a:t>
            </a:r>
          </a:p>
        </p:txBody>
      </p:sp>
      <p:sp>
        <p:nvSpPr>
          <p:cNvPr id="19" name="Google Shape;486;p53">
            <a:extLst>
              <a:ext uri="{FF2B5EF4-FFF2-40B4-BE49-F238E27FC236}">
                <a16:creationId xmlns:a16="http://schemas.microsoft.com/office/drawing/2014/main" id="{D656E952-A2E2-420B-B559-126A39C021E9}"/>
              </a:ext>
            </a:extLst>
          </p:cNvPr>
          <p:cNvSpPr txBox="1"/>
          <p:nvPr/>
        </p:nvSpPr>
        <p:spPr>
          <a:xfrm>
            <a:off x="17170" y="4481823"/>
            <a:ext cx="4034706" cy="1932289"/>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400" dirty="0">
                <a:solidFill>
                  <a:schemeClr val="bg1"/>
                </a:solidFill>
                <a:latin typeface="+mj-lt"/>
                <a:ea typeface="Verdana"/>
                <a:cs typeface="Verdana"/>
                <a:sym typeface="Verdana"/>
              </a:rPr>
              <a:t>Evidence synthesis </a:t>
            </a:r>
            <a:endParaRPr sz="2400" dirty="0">
              <a:solidFill>
                <a:schemeClr val="bg1"/>
              </a:solidFill>
              <a:latin typeface="+mj-lt"/>
              <a:ea typeface="Verdana"/>
              <a:cs typeface="Verdana"/>
              <a:sym typeface="Verdana"/>
            </a:endParaRPr>
          </a:p>
          <a:p>
            <a:pPr algn="ctr">
              <a:buClr>
                <a:srgbClr val="FFFFFF"/>
              </a:buClr>
              <a:buSzPts val="1700"/>
            </a:pPr>
            <a:endParaRPr sz="2400" dirty="0">
              <a:solidFill>
                <a:schemeClr val="bg1"/>
              </a:solidFill>
              <a:latin typeface="+mj-lt"/>
              <a:ea typeface="Verdana"/>
              <a:cs typeface="Verdana"/>
              <a:sym typeface="Verdana"/>
            </a:endParaRPr>
          </a:p>
          <a:p>
            <a:pPr algn="ctr">
              <a:buClr>
                <a:srgbClr val="FFFFFF"/>
              </a:buClr>
              <a:buSzPts val="1700"/>
            </a:pPr>
            <a:r>
              <a:rPr lang="en" sz="2400" i="1" dirty="0">
                <a:solidFill>
                  <a:schemeClr val="bg1"/>
                </a:solidFill>
                <a:latin typeface="+mj-lt"/>
                <a:ea typeface="Verdana"/>
                <a:cs typeface="Verdana"/>
                <a:sym typeface="Verdana"/>
              </a:rPr>
              <a:t>Prediction of promising</a:t>
            </a:r>
          </a:p>
          <a:p>
            <a:pPr algn="ctr">
              <a:buClr>
                <a:srgbClr val="FFFFFF"/>
              </a:buClr>
              <a:buSzPts val="1700"/>
            </a:pPr>
            <a:r>
              <a:rPr lang="en" sz="2400" i="1" dirty="0">
                <a:solidFill>
                  <a:schemeClr val="bg1"/>
                </a:solidFill>
                <a:latin typeface="+mj-lt"/>
                <a:ea typeface="Verdana"/>
                <a:cs typeface="Verdana"/>
                <a:sym typeface="Verdana"/>
              </a:rPr>
              <a:t>treatments</a:t>
            </a:r>
            <a:endParaRPr sz="2400" i="1" dirty="0">
              <a:solidFill>
                <a:schemeClr val="bg1"/>
              </a:solidFill>
              <a:latin typeface="+mj-lt"/>
              <a:ea typeface="Verdana"/>
              <a:cs typeface="Verdana"/>
              <a:sym typeface="Verdana"/>
            </a:endParaRPr>
          </a:p>
        </p:txBody>
      </p:sp>
      <p:sp>
        <p:nvSpPr>
          <p:cNvPr id="20" name="Google Shape;487;p53">
            <a:extLst>
              <a:ext uri="{FF2B5EF4-FFF2-40B4-BE49-F238E27FC236}">
                <a16:creationId xmlns:a16="http://schemas.microsoft.com/office/drawing/2014/main" id="{D0D83FC3-FC82-46E5-BE47-3CB7B49ADBC6}"/>
              </a:ext>
            </a:extLst>
          </p:cNvPr>
          <p:cNvSpPr/>
          <p:nvPr/>
        </p:nvSpPr>
        <p:spPr>
          <a:xfrm>
            <a:off x="818379" y="2167443"/>
            <a:ext cx="2279200" cy="2263600"/>
          </a:xfrm>
          <a:prstGeom prst="ellipse">
            <a:avLst/>
          </a:prstGeom>
          <a:solidFill>
            <a:srgbClr val="FCB918"/>
          </a:solidFill>
          <a:ln w="9525"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FFFFFF"/>
              </a:buClr>
              <a:buSzPts val="1400"/>
            </a:pPr>
            <a:endParaRPr sz="1867">
              <a:solidFill>
                <a:srgbClr val="C6C6C6"/>
              </a:solidFill>
              <a:latin typeface="+mj-lt"/>
              <a:ea typeface="Calibri"/>
              <a:cs typeface="Calibri"/>
              <a:sym typeface="Calibri"/>
            </a:endParaRPr>
          </a:p>
        </p:txBody>
      </p:sp>
      <p:sp>
        <p:nvSpPr>
          <p:cNvPr id="21" name="Google Shape;489;p53">
            <a:extLst>
              <a:ext uri="{FF2B5EF4-FFF2-40B4-BE49-F238E27FC236}">
                <a16:creationId xmlns:a16="http://schemas.microsoft.com/office/drawing/2014/main" id="{D38D70F0-759F-432C-9688-F0C7B8E95D6C}"/>
              </a:ext>
            </a:extLst>
          </p:cNvPr>
          <p:cNvSpPr/>
          <p:nvPr/>
        </p:nvSpPr>
        <p:spPr>
          <a:xfrm>
            <a:off x="9224993" y="2167443"/>
            <a:ext cx="2279200" cy="2263600"/>
          </a:xfrm>
          <a:prstGeom prst="ellipse">
            <a:avLst/>
          </a:prstGeom>
          <a:solidFill>
            <a:srgbClr val="FCB918"/>
          </a:solidFill>
          <a:ln w="9525"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FFFFFF"/>
              </a:buClr>
              <a:buSzPts val="1400"/>
            </a:pPr>
            <a:endParaRPr sz="1867">
              <a:solidFill>
                <a:srgbClr val="C6C6C6"/>
              </a:solidFill>
              <a:latin typeface="+mj-lt"/>
              <a:ea typeface="Calibri"/>
              <a:cs typeface="Calibri"/>
              <a:sym typeface="Calibri"/>
            </a:endParaRPr>
          </a:p>
        </p:txBody>
      </p:sp>
      <p:sp>
        <p:nvSpPr>
          <p:cNvPr id="22" name="Google Shape;490;p53">
            <a:extLst>
              <a:ext uri="{FF2B5EF4-FFF2-40B4-BE49-F238E27FC236}">
                <a16:creationId xmlns:a16="http://schemas.microsoft.com/office/drawing/2014/main" id="{245AB430-3495-4AC6-B23F-13D8F5BE7807}"/>
              </a:ext>
            </a:extLst>
          </p:cNvPr>
          <p:cNvSpPr txBox="1"/>
          <p:nvPr/>
        </p:nvSpPr>
        <p:spPr>
          <a:xfrm>
            <a:off x="3629133" y="4470578"/>
            <a:ext cx="5226768" cy="1711799"/>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400" dirty="0">
                <a:solidFill>
                  <a:schemeClr val="bg1"/>
                </a:solidFill>
                <a:latin typeface="+mj-lt"/>
                <a:ea typeface="Verdana"/>
                <a:cs typeface="Verdana"/>
                <a:sym typeface="Verdana"/>
              </a:rPr>
              <a:t>Clinical validation</a:t>
            </a:r>
            <a:endParaRPr sz="2400" dirty="0">
              <a:solidFill>
                <a:schemeClr val="bg1"/>
              </a:solidFill>
              <a:latin typeface="+mj-lt"/>
              <a:ea typeface="Verdana"/>
              <a:cs typeface="Verdana"/>
              <a:sym typeface="Verdana"/>
            </a:endParaRPr>
          </a:p>
          <a:p>
            <a:pPr algn="ctr">
              <a:buClr>
                <a:srgbClr val="FFFFFF"/>
              </a:buClr>
              <a:buSzPts val="1700"/>
            </a:pPr>
            <a:endParaRPr sz="2400" dirty="0">
              <a:solidFill>
                <a:schemeClr val="bg1"/>
              </a:solidFill>
              <a:latin typeface="+mj-lt"/>
              <a:ea typeface="Verdana"/>
              <a:cs typeface="Verdana"/>
              <a:sym typeface="Verdana"/>
            </a:endParaRPr>
          </a:p>
          <a:p>
            <a:pPr algn="ctr">
              <a:buClr>
                <a:schemeClr val="lt1"/>
              </a:buClr>
              <a:buSzPts val="1700"/>
            </a:pPr>
            <a:r>
              <a:rPr lang="en-US" sz="2400" i="1" dirty="0">
                <a:solidFill>
                  <a:schemeClr val="bg1"/>
                </a:solidFill>
                <a:latin typeface="+mj-lt"/>
                <a:ea typeface="Verdana"/>
                <a:cs typeface="Verdana"/>
                <a:sym typeface="Verdana"/>
              </a:rPr>
              <a:t>Proof of effective </a:t>
            </a:r>
          </a:p>
          <a:p>
            <a:pPr algn="ctr">
              <a:buClr>
                <a:schemeClr val="lt1"/>
              </a:buClr>
              <a:buSzPts val="1700"/>
            </a:pPr>
            <a:r>
              <a:rPr lang="en-US" sz="2400" i="1" dirty="0">
                <a:solidFill>
                  <a:schemeClr val="bg1"/>
                </a:solidFill>
                <a:latin typeface="+mj-lt"/>
                <a:ea typeface="Verdana"/>
                <a:cs typeface="Verdana"/>
                <a:sym typeface="Verdana"/>
              </a:rPr>
              <a:t>treatments</a:t>
            </a:r>
            <a:endParaRPr sz="2400" i="1" dirty="0">
              <a:solidFill>
                <a:schemeClr val="bg1"/>
              </a:solidFill>
              <a:latin typeface="+mj-lt"/>
              <a:ea typeface="Verdana"/>
              <a:cs typeface="Verdana"/>
              <a:sym typeface="Verdana"/>
            </a:endParaRPr>
          </a:p>
        </p:txBody>
      </p:sp>
      <p:sp>
        <p:nvSpPr>
          <p:cNvPr id="23" name="Google Shape;491;p53">
            <a:extLst>
              <a:ext uri="{FF2B5EF4-FFF2-40B4-BE49-F238E27FC236}">
                <a16:creationId xmlns:a16="http://schemas.microsoft.com/office/drawing/2014/main" id="{E4F52587-401E-4B0B-9075-4456503CD1A8}"/>
              </a:ext>
            </a:extLst>
          </p:cNvPr>
          <p:cNvSpPr/>
          <p:nvPr/>
        </p:nvSpPr>
        <p:spPr>
          <a:xfrm>
            <a:off x="5006360" y="2167443"/>
            <a:ext cx="2279200" cy="2263600"/>
          </a:xfrm>
          <a:prstGeom prst="ellipse">
            <a:avLst/>
          </a:prstGeom>
          <a:solidFill>
            <a:srgbClr val="FCB918"/>
          </a:solidFill>
          <a:ln w="9525"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FFFFFF"/>
              </a:buClr>
              <a:buSzPts val="1400"/>
            </a:pPr>
            <a:endParaRPr sz="1867">
              <a:solidFill>
                <a:srgbClr val="C6C6C6"/>
              </a:solidFill>
              <a:latin typeface="+mj-lt"/>
              <a:ea typeface="Calibri"/>
              <a:cs typeface="Calibri"/>
              <a:sym typeface="Calibri"/>
            </a:endParaRPr>
          </a:p>
        </p:txBody>
      </p:sp>
      <p:pic>
        <p:nvPicPr>
          <p:cNvPr id="24" name="Google Shape;492;p53">
            <a:extLst>
              <a:ext uri="{FF2B5EF4-FFF2-40B4-BE49-F238E27FC236}">
                <a16:creationId xmlns:a16="http://schemas.microsoft.com/office/drawing/2014/main" id="{F326E559-6C79-43DC-B420-E0E4EBCA6D26}"/>
              </a:ext>
            </a:extLst>
          </p:cNvPr>
          <p:cNvPicPr preferRelativeResize="0"/>
          <p:nvPr/>
        </p:nvPicPr>
        <p:blipFill rotWithShape="1">
          <a:blip r:embed="rId3">
            <a:alphaModFix/>
          </a:blip>
          <a:srcRect/>
          <a:stretch/>
        </p:blipFill>
        <p:spPr>
          <a:xfrm>
            <a:off x="5200832" y="2260287"/>
            <a:ext cx="1920849" cy="1920845"/>
          </a:xfrm>
          <a:prstGeom prst="rect">
            <a:avLst/>
          </a:prstGeom>
          <a:noFill/>
          <a:ln>
            <a:noFill/>
          </a:ln>
        </p:spPr>
      </p:pic>
      <p:pic>
        <p:nvPicPr>
          <p:cNvPr id="25" name="Google Shape;493;p53">
            <a:extLst>
              <a:ext uri="{FF2B5EF4-FFF2-40B4-BE49-F238E27FC236}">
                <a16:creationId xmlns:a16="http://schemas.microsoft.com/office/drawing/2014/main" id="{FF361C6C-D0F5-4DE6-8EC0-9AA03B83E1B1}"/>
              </a:ext>
            </a:extLst>
          </p:cNvPr>
          <p:cNvPicPr preferRelativeResize="0"/>
          <p:nvPr/>
        </p:nvPicPr>
        <p:blipFill>
          <a:blip r:embed="rId4">
            <a:alphaModFix/>
          </a:blip>
          <a:stretch>
            <a:fillRect/>
          </a:stretch>
        </p:blipFill>
        <p:spPr>
          <a:xfrm>
            <a:off x="1037335" y="2359158"/>
            <a:ext cx="1920853" cy="1920849"/>
          </a:xfrm>
          <a:prstGeom prst="rect">
            <a:avLst/>
          </a:prstGeom>
          <a:noFill/>
          <a:ln>
            <a:noFill/>
          </a:ln>
        </p:spPr>
      </p:pic>
      <p:cxnSp>
        <p:nvCxnSpPr>
          <p:cNvPr id="26" name="Google Shape;494;p53">
            <a:extLst>
              <a:ext uri="{FF2B5EF4-FFF2-40B4-BE49-F238E27FC236}">
                <a16:creationId xmlns:a16="http://schemas.microsoft.com/office/drawing/2014/main" id="{CDBF638C-A67F-41C8-96FD-498B6B6F34BC}"/>
              </a:ext>
            </a:extLst>
          </p:cNvPr>
          <p:cNvCxnSpPr/>
          <p:nvPr/>
        </p:nvCxnSpPr>
        <p:spPr>
          <a:xfrm>
            <a:off x="3158076" y="3254513"/>
            <a:ext cx="1787600" cy="0"/>
          </a:xfrm>
          <a:prstGeom prst="straightConnector1">
            <a:avLst/>
          </a:prstGeom>
          <a:noFill/>
          <a:ln w="76200" cap="flat" cmpd="sng">
            <a:solidFill>
              <a:srgbClr val="FCB918"/>
            </a:solidFill>
            <a:prstDash val="solid"/>
            <a:miter lim="800000"/>
            <a:headEnd type="none" w="sm" len="sm"/>
            <a:tailEnd type="triangle" w="sm" len="sm"/>
          </a:ln>
        </p:spPr>
      </p:cxnSp>
      <p:cxnSp>
        <p:nvCxnSpPr>
          <p:cNvPr id="27" name="Google Shape;495;p53">
            <a:extLst>
              <a:ext uri="{FF2B5EF4-FFF2-40B4-BE49-F238E27FC236}">
                <a16:creationId xmlns:a16="http://schemas.microsoft.com/office/drawing/2014/main" id="{18CB54D2-3B4E-4C06-B9E0-1824BB9ACE59}"/>
              </a:ext>
            </a:extLst>
          </p:cNvPr>
          <p:cNvCxnSpPr/>
          <p:nvPr/>
        </p:nvCxnSpPr>
        <p:spPr>
          <a:xfrm>
            <a:off x="7361156" y="3223671"/>
            <a:ext cx="1787600" cy="0"/>
          </a:xfrm>
          <a:prstGeom prst="straightConnector1">
            <a:avLst/>
          </a:prstGeom>
          <a:noFill/>
          <a:ln w="76200" cap="flat" cmpd="sng">
            <a:solidFill>
              <a:srgbClr val="FCB918"/>
            </a:solidFill>
            <a:prstDash val="solid"/>
            <a:miter lim="800000"/>
            <a:headEnd type="none" w="sm" len="sm"/>
            <a:tailEnd type="triangle" w="sm" len="sm"/>
          </a:ln>
        </p:spPr>
      </p:cxnSp>
      <p:pic>
        <p:nvPicPr>
          <p:cNvPr id="28" name="Google Shape;496;p53">
            <a:extLst>
              <a:ext uri="{FF2B5EF4-FFF2-40B4-BE49-F238E27FC236}">
                <a16:creationId xmlns:a16="http://schemas.microsoft.com/office/drawing/2014/main" id="{1C8D24C0-A80E-43AE-AF7F-72E1688370BB}"/>
              </a:ext>
            </a:extLst>
          </p:cNvPr>
          <p:cNvPicPr preferRelativeResize="0"/>
          <p:nvPr/>
        </p:nvPicPr>
        <p:blipFill>
          <a:blip r:embed="rId5">
            <a:alphaModFix/>
          </a:blip>
          <a:stretch>
            <a:fillRect/>
          </a:stretch>
        </p:blipFill>
        <p:spPr>
          <a:xfrm>
            <a:off x="9224540" y="2132331"/>
            <a:ext cx="2279061" cy="2279108"/>
          </a:xfrm>
          <a:prstGeom prst="rect">
            <a:avLst/>
          </a:prstGeom>
          <a:noFill/>
          <a:ln>
            <a:noFill/>
          </a:ln>
        </p:spPr>
      </p:pic>
      <p:sp>
        <p:nvSpPr>
          <p:cNvPr id="29" name="Google Shape;497;p53">
            <a:extLst>
              <a:ext uri="{FF2B5EF4-FFF2-40B4-BE49-F238E27FC236}">
                <a16:creationId xmlns:a16="http://schemas.microsoft.com/office/drawing/2014/main" id="{6A243C5D-B5A4-4175-A749-903843DB95A5}"/>
              </a:ext>
            </a:extLst>
          </p:cNvPr>
          <p:cNvSpPr txBox="1"/>
          <p:nvPr/>
        </p:nvSpPr>
        <p:spPr>
          <a:xfrm>
            <a:off x="4967340" y="1444460"/>
            <a:ext cx="2279200" cy="717600"/>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933" b="1">
                <a:solidFill>
                  <a:srgbClr val="1696D2"/>
                </a:solidFill>
                <a:latin typeface="+mj-lt"/>
                <a:ea typeface="Verdana"/>
                <a:cs typeface="Verdana"/>
                <a:sym typeface="Verdana"/>
              </a:rPr>
              <a:t>PROVE</a:t>
            </a:r>
            <a:endParaRPr sz="2933" b="1">
              <a:solidFill>
                <a:srgbClr val="1696D2"/>
              </a:solidFill>
              <a:latin typeface="+mj-lt"/>
              <a:ea typeface="Verdana"/>
              <a:cs typeface="Verdana"/>
              <a:sym typeface="Verdana"/>
            </a:endParaRPr>
          </a:p>
        </p:txBody>
      </p:sp>
      <p:sp>
        <p:nvSpPr>
          <p:cNvPr id="30" name="Google Shape;498;p53">
            <a:extLst>
              <a:ext uri="{FF2B5EF4-FFF2-40B4-BE49-F238E27FC236}">
                <a16:creationId xmlns:a16="http://schemas.microsoft.com/office/drawing/2014/main" id="{FFBCC617-919C-4A48-886A-15AB92C94A65}"/>
              </a:ext>
            </a:extLst>
          </p:cNvPr>
          <p:cNvSpPr txBox="1"/>
          <p:nvPr/>
        </p:nvSpPr>
        <p:spPr>
          <a:xfrm>
            <a:off x="833521" y="1444460"/>
            <a:ext cx="2279200" cy="717600"/>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933" b="1">
                <a:solidFill>
                  <a:srgbClr val="1696D2"/>
                </a:solidFill>
                <a:latin typeface="+mj-lt"/>
                <a:ea typeface="Verdana"/>
                <a:cs typeface="Verdana"/>
                <a:sym typeface="Verdana"/>
              </a:rPr>
              <a:t>PREDICT</a:t>
            </a:r>
            <a:endParaRPr sz="2933" b="1">
              <a:solidFill>
                <a:srgbClr val="1696D2"/>
              </a:solidFill>
              <a:latin typeface="+mj-lt"/>
              <a:ea typeface="Verdana"/>
              <a:cs typeface="Verdana"/>
              <a:sym typeface="Verdana"/>
            </a:endParaRPr>
          </a:p>
        </p:txBody>
      </p:sp>
      <p:sp>
        <p:nvSpPr>
          <p:cNvPr id="31" name="Google Shape;499;p53">
            <a:extLst>
              <a:ext uri="{FF2B5EF4-FFF2-40B4-BE49-F238E27FC236}">
                <a16:creationId xmlns:a16="http://schemas.microsoft.com/office/drawing/2014/main" id="{FF1B3C57-46D7-4094-898E-D28116EB465D}"/>
              </a:ext>
            </a:extLst>
          </p:cNvPr>
          <p:cNvSpPr txBox="1"/>
          <p:nvPr/>
        </p:nvSpPr>
        <p:spPr>
          <a:xfrm>
            <a:off x="9140584" y="1444460"/>
            <a:ext cx="2279200" cy="717600"/>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933" b="1">
                <a:solidFill>
                  <a:srgbClr val="1696D2"/>
                </a:solidFill>
                <a:latin typeface="+mj-lt"/>
                <a:ea typeface="Verdana"/>
                <a:cs typeface="Verdana"/>
                <a:sym typeface="Verdana"/>
              </a:rPr>
              <a:t>USE</a:t>
            </a:r>
            <a:endParaRPr sz="2933" b="1">
              <a:solidFill>
                <a:srgbClr val="1696D2"/>
              </a:solidFill>
              <a:latin typeface="+mj-lt"/>
              <a:ea typeface="Verdana"/>
              <a:cs typeface="Verdana"/>
              <a:sym typeface="Verdana"/>
            </a:endParaRPr>
          </a:p>
        </p:txBody>
      </p:sp>
      <p:sp>
        <p:nvSpPr>
          <p:cNvPr id="32" name="Google Shape;488;p53">
            <a:extLst>
              <a:ext uri="{FF2B5EF4-FFF2-40B4-BE49-F238E27FC236}">
                <a16:creationId xmlns:a16="http://schemas.microsoft.com/office/drawing/2014/main" id="{FE27812F-2BBF-44B0-BCDA-F83936BAE99E}"/>
              </a:ext>
            </a:extLst>
          </p:cNvPr>
          <p:cNvSpPr txBox="1"/>
          <p:nvPr/>
        </p:nvSpPr>
        <p:spPr>
          <a:xfrm>
            <a:off x="8855900" y="4470567"/>
            <a:ext cx="3318929" cy="1071200"/>
          </a:xfrm>
          <a:prstGeom prst="rect">
            <a:avLst/>
          </a:prstGeom>
          <a:noFill/>
          <a:ln>
            <a:noFill/>
          </a:ln>
        </p:spPr>
        <p:txBody>
          <a:bodyPr spcFirstLastPara="1" wrap="square" lIns="91433" tIns="45700" rIns="91433" bIns="45700" anchor="t" anchorCtr="0">
            <a:noAutofit/>
          </a:bodyPr>
          <a:lstStyle/>
          <a:p>
            <a:pPr algn="ctr">
              <a:buClr>
                <a:srgbClr val="FFFFFF"/>
              </a:buClr>
              <a:buSzPts val="1700"/>
            </a:pPr>
            <a:r>
              <a:rPr lang="en" sz="2400" dirty="0">
                <a:solidFill>
                  <a:schemeClr val="bg1"/>
                </a:solidFill>
                <a:latin typeface="+mj-lt"/>
                <a:ea typeface="Verdana"/>
                <a:cs typeface="Verdana"/>
                <a:sym typeface="Verdana"/>
              </a:rPr>
              <a:t>Standard of care</a:t>
            </a:r>
            <a:endParaRPr sz="2400" dirty="0">
              <a:solidFill>
                <a:schemeClr val="bg1"/>
              </a:solidFill>
              <a:latin typeface="+mj-lt"/>
              <a:ea typeface="Verdana"/>
              <a:cs typeface="Verdana"/>
              <a:sym typeface="Verdana"/>
            </a:endParaRPr>
          </a:p>
          <a:p>
            <a:pPr algn="ctr">
              <a:buClr>
                <a:srgbClr val="FFFFFF"/>
              </a:buClr>
              <a:buSzPts val="1700"/>
            </a:pPr>
            <a:endParaRPr sz="2400" dirty="0">
              <a:solidFill>
                <a:schemeClr val="bg1"/>
              </a:solidFill>
              <a:latin typeface="+mj-lt"/>
              <a:ea typeface="Verdana"/>
              <a:cs typeface="Verdana"/>
              <a:sym typeface="Verdana"/>
            </a:endParaRPr>
          </a:p>
          <a:p>
            <a:pPr algn="ctr">
              <a:buClr>
                <a:schemeClr val="lt1"/>
              </a:buClr>
              <a:buSzPts val="1700"/>
            </a:pPr>
            <a:r>
              <a:rPr lang="en" sz="2400" i="1" dirty="0">
                <a:solidFill>
                  <a:schemeClr val="bg1"/>
                </a:solidFill>
                <a:latin typeface="+mj-lt"/>
                <a:ea typeface="Verdana"/>
                <a:cs typeface="Verdana"/>
                <a:sym typeface="Verdana"/>
              </a:rPr>
              <a:t>Collaboration with </a:t>
            </a:r>
            <a:endParaRPr sz="2400" i="1" dirty="0">
              <a:solidFill>
                <a:schemeClr val="bg1"/>
              </a:solidFill>
              <a:latin typeface="+mj-lt"/>
              <a:ea typeface="Verdana"/>
              <a:cs typeface="Verdana"/>
              <a:sym typeface="Verdana"/>
            </a:endParaRPr>
          </a:p>
          <a:p>
            <a:pPr algn="ctr">
              <a:buClr>
                <a:schemeClr val="lt1"/>
              </a:buClr>
              <a:buSzPts val="1700"/>
            </a:pPr>
            <a:r>
              <a:rPr lang="en" sz="2400" i="1" dirty="0">
                <a:solidFill>
                  <a:schemeClr val="bg1"/>
                </a:solidFill>
                <a:latin typeface="+mj-lt"/>
                <a:ea typeface="Verdana"/>
                <a:cs typeface="Verdana"/>
                <a:sym typeface="Verdana"/>
              </a:rPr>
              <a:t>stakeholders</a:t>
            </a:r>
            <a:endParaRPr sz="2400" dirty="0">
              <a:solidFill>
                <a:schemeClr val="bg1"/>
              </a:solidFill>
              <a:latin typeface="+mj-lt"/>
              <a:ea typeface="Verdana"/>
              <a:cs typeface="Verdana"/>
              <a:sym typeface="Verdana"/>
            </a:endParaRPr>
          </a:p>
        </p:txBody>
      </p:sp>
    </p:spTree>
    <p:extLst>
      <p:ext uri="{BB962C8B-B14F-4D97-AF65-F5344CB8AC3E}">
        <p14:creationId xmlns:p14="http://schemas.microsoft.com/office/powerpoint/2010/main" val="13735117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292784" cy="596635"/>
          </a:xfrm>
        </p:spPr>
        <p:txBody>
          <a:bodyPr/>
          <a:lstStyle/>
          <a:p>
            <a:r>
              <a:rPr lang="en-US" dirty="0"/>
              <a:t>Information Sources</a:t>
            </a:r>
          </a:p>
        </p:txBody>
      </p:sp>
      <p:grpSp>
        <p:nvGrpSpPr>
          <p:cNvPr id="17" name="Google Shape;173;p20">
            <a:extLst>
              <a:ext uri="{FF2B5EF4-FFF2-40B4-BE49-F238E27FC236}">
                <a16:creationId xmlns:a16="http://schemas.microsoft.com/office/drawing/2014/main" id="{444A68BA-6DEF-4A95-AC51-C89A0F58C2C0}"/>
              </a:ext>
            </a:extLst>
          </p:cNvPr>
          <p:cNvGrpSpPr/>
          <p:nvPr/>
        </p:nvGrpSpPr>
        <p:grpSpPr>
          <a:xfrm>
            <a:off x="6096000" y="2693647"/>
            <a:ext cx="3739225" cy="747300"/>
            <a:chOff x="4530625" y="1206560"/>
            <a:chExt cx="3739225" cy="747300"/>
          </a:xfrm>
        </p:grpSpPr>
        <p:cxnSp>
          <p:nvCxnSpPr>
            <p:cNvPr id="18" name="Google Shape;174;p20">
              <a:extLst>
                <a:ext uri="{FF2B5EF4-FFF2-40B4-BE49-F238E27FC236}">
                  <a16:creationId xmlns:a16="http://schemas.microsoft.com/office/drawing/2014/main" id="{FA930154-4A1A-40B9-92D3-0367B3C91E4D}"/>
                </a:ext>
              </a:extLst>
            </p:cNvPr>
            <p:cNvCxnSpPr/>
            <p:nvPr/>
          </p:nvCxnSpPr>
          <p:spPr>
            <a:xfrm>
              <a:off x="4530625" y="1582195"/>
              <a:ext cx="1652700" cy="0"/>
            </a:xfrm>
            <a:prstGeom prst="straightConnector1">
              <a:avLst/>
            </a:prstGeom>
            <a:noFill/>
            <a:ln w="9525" cap="flat" cmpd="sng">
              <a:solidFill>
                <a:srgbClr val="BDBDBD"/>
              </a:solidFill>
              <a:prstDash val="solid"/>
              <a:round/>
              <a:headEnd type="none" w="sm" len="sm"/>
              <a:tailEnd type="none" w="sm" len="sm"/>
            </a:ln>
          </p:spPr>
        </p:cxnSp>
        <p:sp>
          <p:nvSpPr>
            <p:cNvPr id="33" name="Google Shape;175;p20">
              <a:extLst>
                <a:ext uri="{FF2B5EF4-FFF2-40B4-BE49-F238E27FC236}">
                  <a16:creationId xmlns:a16="http://schemas.microsoft.com/office/drawing/2014/main" id="{429A8079-615E-4CA8-BD6E-5919E1CCDE75}"/>
                </a:ext>
              </a:extLst>
            </p:cNvPr>
            <p:cNvSpPr/>
            <p:nvPr/>
          </p:nvSpPr>
          <p:spPr>
            <a:xfrm>
              <a:off x="6014671" y="1481782"/>
              <a:ext cx="198600" cy="198300"/>
            </a:xfrm>
            <a:prstGeom prst="ellipse">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76;p20">
              <a:extLst>
                <a:ext uri="{FF2B5EF4-FFF2-40B4-BE49-F238E27FC236}">
                  <a16:creationId xmlns:a16="http://schemas.microsoft.com/office/drawing/2014/main" id="{0454DEAA-C044-4910-9406-85FAAF43E869}"/>
                </a:ext>
              </a:extLst>
            </p:cNvPr>
            <p:cNvSpPr txBox="1"/>
            <p:nvPr/>
          </p:nvSpPr>
          <p:spPr>
            <a:xfrm>
              <a:off x="5990215" y="142376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bg1"/>
                  </a:solidFill>
                  <a:latin typeface="Roboto"/>
                  <a:ea typeface="Roboto"/>
                  <a:cs typeface="Roboto"/>
                  <a:sym typeface="Roboto"/>
                </a:rPr>
                <a:t>1</a:t>
              </a:r>
              <a:endParaRPr sz="1400">
                <a:solidFill>
                  <a:schemeClr val="bg1"/>
                </a:solidFill>
              </a:endParaRPr>
            </a:p>
          </p:txBody>
        </p:sp>
        <p:sp>
          <p:nvSpPr>
            <p:cNvPr id="35" name="Google Shape;177;p20">
              <a:extLst>
                <a:ext uri="{FF2B5EF4-FFF2-40B4-BE49-F238E27FC236}">
                  <a16:creationId xmlns:a16="http://schemas.microsoft.com/office/drawing/2014/main" id="{28E4A08A-BF5B-49C6-98D6-D25EFC758DD2}"/>
                </a:ext>
              </a:extLst>
            </p:cNvPr>
            <p:cNvSpPr txBox="1"/>
            <p:nvPr/>
          </p:nvSpPr>
          <p:spPr>
            <a:xfrm>
              <a:off x="6223850" y="1206560"/>
              <a:ext cx="2046000" cy="74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bg1"/>
                  </a:solidFill>
                  <a:latin typeface="Roboto"/>
                  <a:ea typeface="Roboto"/>
                  <a:cs typeface="Roboto"/>
                  <a:sym typeface="Roboto"/>
                </a:rPr>
                <a:t>Clinical trials</a:t>
              </a:r>
              <a:endParaRPr sz="1200" b="1" dirty="0">
                <a:solidFill>
                  <a:schemeClr val="bg1"/>
                </a:solidFill>
                <a:latin typeface="Roboto"/>
                <a:ea typeface="Roboto"/>
                <a:cs typeface="Roboto"/>
                <a:sym typeface="Roboto"/>
              </a:endParaRPr>
            </a:p>
            <a:p>
              <a:pPr marL="0" lvl="0" indent="0" algn="l" rtl="0">
                <a:lnSpc>
                  <a:spcPct val="115000"/>
                </a:lnSpc>
                <a:spcBef>
                  <a:spcPts val="0"/>
                </a:spcBef>
                <a:spcAft>
                  <a:spcPts val="1600"/>
                </a:spcAft>
                <a:buNone/>
              </a:pPr>
              <a:r>
                <a:rPr lang="en" sz="800" dirty="0">
                  <a:solidFill>
                    <a:schemeClr val="bg1"/>
                  </a:solidFill>
                  <a:latin typeface="Roboto"/>
                  <a:ea typeface="Roboto"/>
                  <a:cs typeface="Roboto"/>
                  <a:sym typeface="Roboto"/>
                </a:rPr>
                <a:t>Randomized controlled trials (RCTs) are the gold standard</a:t>
              </a:r>
              <a:endParaRPr sz="800" b="1" dirty="0">
                <a:solidFill>
                  <a:schemeClr val="bg1"/>
                </a:solidFill>
                <a:latin typeface="Roboto"/>
                <a:ea typeface="Roboto"/>
                <a:cs typeface="Roboto"/>
                <a:sym typeface="Roboto"/>
              </a:endParaRPr>
            </a:p>
          </p:txBody>
        </p:sp>
      </p:grpSp>
      <p:grpSp>
        <p:nvGrpSpPr>
          <p:cNvPr id="36" name="Google Shape;178;p20">
            <a:extLst>
              <a:ext uri="{FF2B5EF4-FFF2-40B4-BE49-F238E27FC236}">
                <a16:creationId xmlns:a16="http://schemas.microsoft.com/office/drawing/2014/main" id="{4CE51D8A-31F6-49C5-92D1-948BE9200733}"/>
              </a:ext>
            </a:extLst>
          </p:cNvPr>
          <p:cNvGrpSpPr/>
          <p:nvPr/>
        </p:nvGrpSpPr>
        <p:grpSpPr>
          <a:xfrm>
            <a:off x="6629825" y="3626472"/>
            <a:ext cx="3125000" cy="747300"/>
            <a:chOff x="5064450" y="2086430"/>
            <a:chExt cx="3125000" cy="747300"/>
          </a:xfrm>
        </p:grpSpPr>
        <p:cxnSp>
          <p:nvCxnSpPr>
            <p:cNvPr id="37" name="Google Shape;179;p20">
              <a:extLst>
                <a:ext uri="{FF2B5EF4-FFF2-40B4-BE49-F238E27FC236}">
                  <a16:creationId xmlns:a16="http://schemas.microsoft.com/office/drawing/2014/main" id="{DE10726A-B849-47F2-87A7-D26CCF4BBD37}"/>
                </a:ext>
              </a:extLst>
            </p:cNvPr>
            <p:cNvCxnSpPr/>
            <p:nvPr/>
          </p:nvCxnSpPr>
          <p:spPr>
            <a:xfrm>
              <a:off x="5064450" y="2460069"/>
              <a:ext cx="1119000" cy="0"/>
            </a:xfrm>
            <a:prstGeom prst="straightConnector1">
              <a:avLst/>
            </a:prstGeom>
            <a:noFill/>
            <a:ln w="9525" cap="flat" cmpd="sng">
              <a:solidFill>
                <a:srgbClr val="BDBDBD"/>
              </a:solidFill>
              <a:prstDash val="solid"/>
              <a:round/>
              <a:headEnd type="none" w="sm" len="sm"/>
              <a:tailEnd type="none" w="sm" len="sm"/>
            </a:ln>
          </p:spPr>
        </p:cxnSp>
        <p:sp>
          <p:nvSpPr>
            <p:cNvPr id="38" name="Google Shape;180;p20">
              <a:extLst>
                <a:ext uri="{FF2B5EF4-FFF2-40B4-BE49-F238E27FC236}">
                  <a16:creationId xmlns:a16="http://schemas.microsoft.com/office/drawing/2014/main" id="{57AB900A-23EC-4E33-A638-0594D407E74F}"/>
                </a:ext>
              </a:extLst>
            </p:cNvPr>
            <p:cNvSpPr/>
            <p:nvPr/>
          </p:nvSpPr>
          <p:spPr>
            <a:xfrm>
              <a:off x="6014671" y="2353882"/>
              <a:ext cx="198600" cy="198300"/>
            </a:xfrm>
            <a:prstGeom prst="ellipse">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81;p20">
              <a:extLst>
                <a:ext uri="{FF2B5EF4-FFF2-40B4-BE49-F238E27FC236}">
                  <a16:creationId xmlns:a16="http://schemas.microsoft.com/office/drawing/2014/main" id="{F6AEF3B8-CB19-42CD-9358-7B168832B4B6}"/>
                </a:ext>
              </a:extLst>
            </p:cNvPr>
            <p:cNvSpPr txBox="1"/>
            <p:nvPr/>
          </p:nvSpPr>
          <p:spPr>
            <a:xfrm>
              <a:off x="5991690" y="2295028"/>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bg1"/>
                  </a:solidFill>
                  <a:latin typeface="Roboto"/>
                  <a:ea typeface="Roboto"/>
                  <a:cs typeface="Roboto"/>
                  <a:sym typeface="Roboto"/>
                </a:rPr>
                <a:t>3</a:t>
              </a:r>
              <a:endParaRPr sz="1400">
                <a:solidFill>
                  <a:schemeClr val="bg1"/>
                </a:solidFill>
              </a:endParaRPr>
            </a:p>
          </p:txBody>
        </p:sp>
        <p:sp>
          <p:nvSpPr>
            <p:cNvPr id="40" name="Google Shape;182;p20">
              <a:extLst>
                <a:ext uri="{FF2B5EF4-FFF2-40B4-BE49-F238E27FC236}">
                  <a16:creationId xmlns:a16="http://schemas.microsoft.com/office/drawing/2014/main" id="{0A4010E2-66B0-449B-B78D-450F2384B36C}"/>
                </a:ext>
              </a:extLst>
            </p:cNvPr>
            <p:cNvSpPr txBox="1"/>
            <p:nvPr/>
          </p:nvSpPr>
          <p:spPr>
            <a:xfrm>
              <a:off x="6223850" y="2086430"/>
              <a:ext cx="1965600" cy="74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bg1"/>
                  </a:solidFill>
                  <a:latin typeface="Roboto"/>
                  <a:ea typeface="Roboto"/>
                  <a:cs typeface="Roboto"/>
                  <a:sym typeface="Roboto"/>
                </a:rPr>
                <a:t>Pre-clinical studies</a:t>
              </a:r>
              <a:endParaRPr sz="1200" b="1" dirty="0">
                <a:solidFill>
                  <a:schemeClr val="bg1"/>
                </a:solidFill>
                <a:latin typeface="Roboto"/>
                <a:ea typeface="Roboto"/>
                <a:cs typeface="Roboto"/>
                <a:sym typeface="Roboto"/>
              </a:endParaRPr>
            </a:p>
            <a:p>
              <a:pPr marL="0" lvl="0" indent="0" algn="l" rtl="0">
                <a:lnSpc>
                  <a:spcPct val="115000"/>
                </a:lnSpc>
                <a:spcBef>
                  <a:spcPts val="0"/>
                </a:spcBef>
                <a:spcAft>
                  <a:spcPts val="1600"/>
                </a:spcAft>
                <a:buNone/>
              </a:pPr>
              <a:r>
                <a:rPr lang="en" sz="800" dirty="0">
                  <a:solidFill>
                    <a:schemeClr val="bg1"/>
                  </a:solidFill>
                  <a:latin typeface="Roboto"/>
                  <a:ea typeface="Roboto"/>
                  <a:cs typeface="Roboto"/>
                  <a:sym typeface="Roboto"/>
                </a:rPr>
                <a:t>In vivo animal models and in vitro studies with cell lines; often evaluating mechanism of action</a:t>
              </a:r>
              <a:endParaRPr sz="800" b="1" dirty="0">
                <a:solidFill>
                  <a:schemeClr val="bg1"/>
                </a:solidFill>
                <a:latin typeface="Roboto"/>
                <a:ea typeface="Roboto"/>
                <a:cs typeface="Roboto"/>
                <a:sym typeface="Roboto"/>
              </a:endParaRPr>
            </a:p>
          </p:txBody>
        </p:sp>
      </p:grpSp>
      <p:grpSp>
        <p:nvGrpSpPr>
          <p:cNvPr id="41" name="Google Shape;183;p20">
            <a:extLst>
              <a:ext uri="{FF2B5EF4-FFF2-40B4-BE49-F238E27FC236}">
                <a16:creationId xmlns:a16="http://schemas.microsoft.com/office/drawing/2014/main" id="{3A9AC537-4B4F-49C2-89FA-73D4B8413D82}"/>
              </a:ext>
            </a:extLst>
          </p:cNvPr>
          <p:cNvGrpSpPr/>
          <p:nvPr/>
        </p:nvGrpSpPr>
        <p:grpSpPr>
          <a:xfrm>
            <a:off x="7139525" y="4705897"/>
            <a:ext cx="2615300" cy="747300"/>
            <a:chOff x="5574150" y="3083455"/>
            <a:chExt cx="2615300" cy="747300"/>
          </a:xfrm>
        </p:grpSpPr>
        <p:cxnSp>
          <p:nvCxnSpPr>
            <p:cNvPr id="42" name="Google Shape;184;p20">
              <a:extLst>
                <a:ext uri="{FF2B5EF4-FFF2-40B4-BE49-F238E27FC236}">
                  <a16:creationId xmlns:a16="http://schemas.microsoft.com/office/drawing/2014/main" id="{0E85D228-AF9A-4124-8056-90E26BFF18D6}"/>
                </a:ext>
              </a:extLst>
            </p:cNvPr>
            <p:cNvCxnSpPr/>
            <p:nvPr/>
          </p:nvCxnSpPr>
          <p:spPr>
            <a:xfrm>
              <a:off x="5574150" y="3449448"/>
              <a:ext cx="609300" cy="0"/>
            </a:xfrm>
            <a:prstGeom prst="straightConnector1">
              <a:avLst/>
            </a:prstGeom>
            <a:noFill/>
            <a:ln w="9525" cap="flat" cmpd="sng">
              <a:solidFill>
                <a:srgbClr val="BDBDBD"/>
              </a:solidFill>
              <a:prstDash val="solid"/>
              <a:round/>
              <a:headEnd type="none" w="sm" len="sm"/>
              <a:tailEnd type="none" w="sm" len="sm"/>
            </a:ln>
          </p:spPr>
        </p:cxnSp>
        <p:sp>
          <p:nvSpPr>
            <p:cNvPr id="43" name="Google Shape;185;p20">
              <a:extLst>
                <a:ext uri="{FF2B5EF4-FFF2-40B4-BE49-F238E27FC236}">
                  <a16:creationId xmlns:a16="http://schemas.microsoft.com/office/drawing/2014/main" id="{63A42773-ABC6-4A99-8D33-D0FF1239923E}"/>
                </a:ext>
              </a:extLst>
            </p:cNvPr>
            <p:cNvSpPr/>
            <p:nvPr/>
          </p:nvSpPr>
          <p:spPr>
            <a:xfrm>
              <a:off x="6014671" y="3349032"/>
              <a:ext cx="198600" cy="198300"/>
            </a:xfrm>
            <a:prstGeom prst="ellipse">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86;p20">
              <a:extLst>
                <a:ext uri="{FF2B5EF4-FFF2-40B4-BE49-F238E27FC236}">
                  <a16:creationId xmlns:a16="http://schemas.microsoft.com/office/drawing/2014/main" id="{0CBC3B73-B3D1-4052-B8C6-E16140A417E1}"/>
                </a:ext>
              </a:extLst>
            </p:cNvPr>
            <p:cNvSpPr txBox="1"/>
            <p:nvPr/>
          </p:nvSpPr>
          <p:spPr>
            <a:xfrm>
              <a:off x="5991690" y="329111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bg1"/>
                  </a:solidFill>
                  <a:latin typeface="Roboto"/>
                  <a:ea typeface="Roboto"/>
                  <a:cs typeface="Roboto"/>
                  <a:sym typeface="Roboto"/>
                </a:rPr>
                <a:t>5</a:t>
              </a:r>
              <a:endParaRPr sz="1400">
                <a:solidFill>
                  <a:schemeClr val="bg1"/>
                </a:solidFill>
              </a:endParaRPr>
            </a:p>
          </p:txBody>
        </p:sp>
        <p:sp>
          <p:nvSpPr>
            <p:cNvPr id="45" name="Google Shape;187;p20">
              <a:extLst>
                <a:ext uri="{FF2B5EF4-FFF2-40B4-BE49-F238E27FC236}">
                  <a16:creationId xmlns:a16="http://schemas.microsoft.com/office/drawing/2014/main" id="{332DECF1-F6FB-427B-B38C-4E7DF57DDC37}"/>
                </a:ext>
              </a:extLst>
            </p:cNvPr>
            <p:cNvSpPr txBox="1"/>
            <p:nvPr/>
          </p:nvSpPr>
          <p:spPr>
            <a:xfrm>
              <a:off x="6223850" y="3083455"/>
              <a:ext cx="1965600" cy="74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chemeClr val="bg1"/>
                  </a:solidFill>
                  <a:latin typeface="Roboto"/>
                  <a:ea typeface="Roboto"/>
                  <a:cs typeface="Roboto"/>
                  <a:sym typeface="Roboto"/>
                </a:rPr>
                <a:t>Other sources</a:t>
              </a:r>
              <a:endParaRPr sz="1200" b="1" dirty="0">
                <a:solidFill>
                  <a:schemeClr val="bg1"/>
                </a:solidFill>
                <a:latin typeface="Roboto"/>
                <a:ea typeface="Roboto"/>
                <a:cs typeface="Roboto"/>
                <a:sym typeface="Roboto"/>
              </a:endParaRPr>
            </a:p>
            <a:p>
              <a:pPr marL="0" lvl="0" indent="0" algn="l" rtl="0">
                <a:lnSpc>
                  <a:spcPct val="115000"/>
                </a:lnSpc>
                <a:spcBef>
                  <a:spcPts val="0"/>
                </a:spcBef>
                <a:spcAft>
                  <a:spcPts val="1600"/>
                </a:spcAft>
                <a:buNone/>
              </a:pPr>
              <a:r>
                <a:rPr lang="en" sz="800" dirty="0">
                  <a:solidFill>
                    <a:schemeClr val="bg1"/>
                  </a:solidFill>
                  <a:latin typeface="Roboto"/>
                  <a:ea typeface="Roboto"/>
                  <a:cs typeface="Roboto"/>
                  <a:sym typeface="Roboto"/>
                </a:rPr>
                <a:t>Includes news articles and science magazine reports</a:t>
              </a:r>
              <a:endParaRPr sz="800" b="1" dirty="0">
                <a:solidFill>
                  <a:schemeClr val="bg1"/>
                </a:solidFill>
                <a:latin typeface="Roboto"/>
                <a:ea typeface="Roboto"/>
                <a:cs typeface="Roboto"/>
                <a:sym typeface="Roboto"/>
              </a:endParaRPr>
            </a:p>
          </p:txBody>
        </p:sp>
      </p:grpSp>
      <p:grpSp>
        <p:nvGrpSpPr>
          <p:cNvPr id="46" name="Google Shape;188;p20">
            <a:extLst>
              <a:ext uri="{FF2B5EF4-FFF2-40B4-BE49-F238E27FC236}">
                <a16:creationId xmlns:a16="http://schemas.microsoft.com/office/drawing/2014/main" id="{5A368024-AD97-4A4A-AC0D-D158703A7536}"/>
              </a:ext>
            </a:extLst>
          </p:cNvPr>
          <p:cNvGrpSpPr/>
          <p:nvPr/>
        </p:nvGrpSpPr>
        <p:grpSpPr>
          <a:xfrm>
            <a:off x="1968151" y="3194790"/>
            <a:ext cx="3468724" cy="747300"/>
            <a:chOff x="744101" y="1672393"/>
            <a:chExt cx="3468724" cy="747300"/>
          </a:xfrm>
        </p:grpSpPr>
        <p:cxnSp>
          <p:nvCxnSpPr>
            <p:cNvPr id="47" name="Google Shape;189;p20">
              <a:extLst>
                <a:ext uri="{FF2B5EF4-FFF2-40B4-BE49-F238E27FC236}">
                  <a16:creationId xmlns:a16="http://schemas.microsoft.com/office/drawing/2014/main" id="{7CB9FE7D-32AB-47B3-8713-88A8B5EBD0EA}"/>
                </a:ext>
              </a:extLst>
            </p:cNvPr>
            <p:cNvCxnSpPr/>
            <p:nvPr/>
          </p:nvCxnSpPr>
          <p:spPr>
            <a:xfrm rot="10800000">
              <a:off x="2921325" y="2046050"/>
              <a:ext cx="1291500" cy="0"/>
            </a:xfrm>
            <a:prstGeom prst="straightConnector1">
              <a:avLst/>
            </a:prstGeom>
            <a:noFill/>
            <a:ln w="9525" cap="flat" cmpd="sng">
              <a:solidFill>
                <a:srgbClr val="BDBDBD"/>
              </a:solidFill>
              <a:prstDash val="solid"/>
              <a:round/>
              <a:headEnd type="none" w="sm" len="sm"/>
              <a:tailEnd type="none" w="sm" len="sm"/>
            </a:ln>
          </p:spPr>
        </p:cxnSp>
        <p:sp>
          <p:nvSpPr>
            <p:cNvPr id="48" name="Google Shape;190;p20">
              <a:extLst>
                <a:ext uri="{FF2B5EF4-FFF2-40B4-BE49-F238E27FC236}">
                  <a16:creationId xmlns:a16="http://schemas.microsoft.com/office/drawing/2014/main" id="{372ED6F9-60D0-4D68-B64B-31AF9B2A2A77}"/>
                </a:ext>
              </a:extLst>
            </p:cNvPr>
            <p:cNvSpPr/>
            <p:nvPr/>
          </p:nvSpPr>
          <p:spPr>
            <a:xfrm>
              <a:off x="2874851" y="1943786"/>
              <a:ext cx="198600" cy="198300"/>
            </a:xfrm>
            <a:prstGeom prst="ellipse">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1;p20">
              <a:extLst>
                <a:ext uri="{FF2B5EF4-FFF2-40B4-BE49-F238E27FC236}">
                  <a16:creationId xmlns:a16="http://schemas.microsoft.com/office/drawing/2014/main" id="{00A30E7D-66F0-4C4F-B4BE-6558CC48ACA3}"/>
                </a:ext>
              </a:extLst>
            </p:cNvPr>
            <p:cNvSpPr txBox="1"/>
            <p:nvPr/>
          </p:nvSpPr>
          <p:spPr>
            <a:xfrm>
              <a:off x="2849841" y="1884747"/>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bg1"/>
                  </a:solidFill>
                  <a:latin typeface="Roboto"/>
                  <a:ea typeface="Roboto"/>
                  <a:cs typeface="Roboto"/>
                  <a:sym typeface="Roboto"/>
                </a:rPr>
                <a:t>2</a:t>
              </a:r>
              <a:endParaRPr sz="1400">
                <a:solidFill>
                  <a:schemeClr val="bg1"/>
                </a:solidFill>
              </a:endParaRPr>
            </a:p>
          </p:txBody>
        </p:sp>
        <p:sp>
          <p:nvSpPr>
            <p:cNvPr id="50" name="Google Shape;192;p20">
              <a:extLst>
                <a:ext uri="{FF2B5EF4-FFF2-40B4-BE49-F238E27FC236}">
                  <a16:creationId xmlns:a16="http://schemas.microsoft.com/office/drawing/2014/main" id="{C387F99A-B6CA-46F8-970D-725BADCA9DA7}"/>
                </a:ext>
              </a:extLst>
            </p:cNvPr>
            <p:cNvSpPr txBox="1"/>
            <p:nvPr/>
          </p:nvSpPr>
          <p:spPr>
            <a:xfrm>
              <a:off x="744101" y="1672393"/>
              <a:ext cx="2127300" cy="747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b="1" dirty="0">
                  <a:solidFill>
                    <a:schemeClr val="bg1"/>
                  </a:solidFill>
                  <a:latin typeface="Roboto"/>
                  <a:ea typeface="Roboto"/>
                  <a:cs typeface="Roboto"/>
                  <a:sym typeface="Roboto"/>
                </a:rPr>
                <a:t>Observational studies</a:t>
              </a:r>
              <a:endParaRPr sz="1200" b="1" dirty="0">
                <a:solidFill>
                  <a:schemeClr val="bg1"/>
                </a:solidFill>
                <a:latin typeface="Roboto"/>
                <a:ea typeface="Roboto"/>
                <a:cs typeface="Roboto"/>
                <a:sym typeface="Roboto"/>
              </a:endParaRPr>
            </a:p>
            <a:p>
              <a:pPr marL="0" lvl="0" indent="0" algn="r" rtl="0">
                <a:lnSpc>
                  <a:spcPct val="115000"/>
                </a:lnSpc>
                <a:spcBef>
                  <a:spcPts val="0"/>
                </a:spcBef>
                <a:spcAft>
                  <a:spcPts val="1600"/>
                </a:spcAft>
                <a:buNone/>
              </a:pPr>
              <a:r>
                <a:rPr lang="en" sz="800" dirty="0">
                  <a:solidFill>
                    <a:schemeClr val="bg1"/>
                  </a:solidFill>
                  <a:latin typeface="Roboto"/>
                  <a:ea typeface="Roboto"/>
                  <a:cs typeface="Roboto"/>
                  <a:sym typeface="Roboto"/>
                </a:rPr>
                <a:t>Prospective and retrospective observational studies, and case reports </a:t>
              </a:r>
              <a:endParaRPr sz="800" b="1" dirty="0">
                <a:solidFill>
                  <a:schemeClr val="bg1"/>
                </a:solidFill>
                <a:latin typeface="Roboto"/>
                <a:ea typeface="Roboto"/>
                <a:cs typeface="Roboto"/>
                <a:sym typeface="Roboto"/>
              </a:endParaRPr>
            </a:p>
          </p:txBody>
        </p:sp>
      </p:grpSp>
      <p:grpSp>
        <p:nvGrpSpPr>
          <p:cNvPr id="51" name="Google Shape;193;p20">
            <a:extLst>
              <a:ext uri="{FF2B5EF4-FFF2-40B4-BE49-F238E27FC236}">
                <a16:creationId xmlns:a16="http://schemas.microsoft.com/office/drawing/2014/main" id="{5FD4589D-0CCF-410B-8113-6842F296CE8F}"/>
              </a:ext>
            </a:extLst>
          </p:cNvPr>
          <p:cNvGrpSpPr/>
          <p:nvPr/>
        </p:nvGrpSpPr>
        <p:grpSpPr>
          <a:xfrm>
            <a:off x="1838625" y="4112372"/>
            <a:ext cx="3151220" cy="747300"/>
            <a:chOff x="614575" y="2507615"/>
            <a:chExt cx="3151220" cy="747300"/>
          </a:xfrm>
        </p:grpSpPr>
        <p:cxnSp>
          <p:nvCxnSpPr>
            <p:cNvPr id="52" name="Google Shape;194;p20">
              <a:extLst>
                <a:ext uri="{FF2B5EF4-FFF2-40B4-BE49-F238E27FC236}">
                  <a16:creationId xmlns:a16="http://schemas.microsoft.com/office/drawing/2014/main" id="{92893E48-268F-4792-A734-AFDE7D14A0F4}"/>
                </a:ext>
              </a:extLst>
            </p:cNvPr>
            <p:cNvCxnSpPr/>
            <p:nvPr/>
          </p:nvCxnSpPr>
          <p:spPr>
            <a:xfrm rot="10800000">
              <a:off x="2915895" y="2881250"/>
              <a:ext cx="849900" cy="0"/>
            </a:xfrm>
            <a:prstGeom prst="straightConnector1">
              <a:avLst/>
            </a:prstGeom>
            <a:noFill/>
            <a:ln w="9525" cap="flat" cmpd="sng">
              <a:solidFill>
                <a:srgbClr val="BDBDBD"/>
              </a:solidFill>
              <a:prstDash val="solid"/>
              <a:round/>
              <a:headEnd type="none" w="sm" len="sm"/>
              <a:tailEnd type="none" w="sm" len="sm"/>
            </a:ln>
          </p:spPr>
        </p:cxnSp>
        <p:sp>
          <p:nvSpPr>
            <p:cNvPr id="53" name="Google Shape;195;p20">
              <a:extLst>
                <a:ext uri="{FF2B5EF4-FFF2-40B4-BE49-F238E27FC236}">
                  <a16:creationId xmlns:a16="http://schemas.microsoft.com/office/drawing/2014/main" id="{3118748D-97D5-4D6D-8376-895AE878DA80}"/>
                </a:ext>
              </a:extLst>
            </p:cNvPr>
            <p:cNvSpPr/>
            <p:nvPr/>
          </p:nvSpPr>
          <p:spPr>
            <a:xfrm>
              <a:off x="2874851" y="2780836"/>
              <a:ext cx="198600" cy="198300"/>
            </a:xfrm>
            <a:prstGeom prst="ellipse">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4" name="Google Shape;196;p20">
              <a:extLst>
                <a:ext uri="{FF2B5EF4-FFF2-40B4-BE49-F238E27FC236}">
                  <a16:creationId xmlns:a16="http://schemas.microsoft.com/office/drawing/2014/main" id="{6CEFFCCE-F9C7-4485-B955-18A30FEFA0C3}"/>
                </a:ext>
              </a:extLst>
            </p:cNvPr>
            <p:cNvSpPr txBox="1"/>
            <p:nvPr/>
          </p:nvSpPr>
          <p:spPr>
            <a:xfrm>
              <a:off x="2849841" y="272479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bg1"/>
                  </a:solidFill>
                  <a:latin typeface="Roboto"/>
                  <a:ea typeface="Roboto"/>
                  <a:cs typeface="Roboto"/>
                  <a:sym typeface="Roboto"/>
                </a:rPr>
                <a:t>4</a:t>
              </a:r>
              <a:endParaRPr sz="1400">
                <a:solidFill>
                  <a:schemeClr val="bg1"/>
                </a:solidFill>
              </a:endParaRPr>
            </a:p>
          </p:txBody>
        </p:sp>
        <p:sp>
          <p:nvSpPr>
            <p:cNvPr id="55" name="Google Shape;197;p20">
              <a:extLst>
                <a:ext uri="{FF2B5EF4-FFF2-40B4-BE49-F238E27FC236}">
                  <a16:creationId xmlns:a16="http://schemas.microsoft.com/office/drawing/2014/main" id="{103BD884-2005-4F59-A05C-453084FB504C}"/>
                </a:ext>
              </a:extLst>
            </p:cNvPr>
            <p:cNvSpPr txBox="1"/>
            <p:nvPr/>
          </p:nvSpPr>
          <p:spPr>
            <a:xfrm>
              <a:off x="614575" y="2507615"/>
              <a:ext cx="2256900" cy="747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b="1">
                  <a:solidFill>
                    <a:schemeClr val="bg1"/>
                  </a:solidFill>
                  <a:latin typeface="Roboto"/>
                  <a:ea typeface="Roboto"/>
                  <a:cs typeface="Roboto"/>
                  <a:sym typeface="Roboto"/>
                </a:rPr>
                <a:t>Conference reports, patents</a:t>
              </a:r>
              <a:endParaRPr sz="1200" b="1">
                <a:solidFill>
                  <a:schemeClr val="bg1"/>
                </a:solidFill>
                <a:latin typeface="Roboto"/>
                <a:ea typeface="Roboto"/>
                <a:cs typeface="Roboto"/>
                <a:sym typeface="Roboto"/>
              </a:endParaRPr>
            </a:p>
            <a:p>
              <a:pPr marL="0" lvl="0" indent="0" algn="r" rtl="0">
                <a:lnSpc>
                  <a:spcPct val="115000"/>
                </a:lnSpc>
                <a:spcBef>
                  <a:spcPts val="0"/>
                </a:spcBef>
                <a:spcAft>
                  <a:spcPts val="1600"/>
                </a:spcAft>
                <a:buNone/>
              </a:pPr>
              <a:r>
                <a:rPr lang="en" sz="800">
                  <a:solidFill>
                    <a:schemeClr val="bg1"/>
                  </a:solidFill>
                  <a:latin typeface="Roboto"/>
                  <a:ea typeface="Roboto"/>
                  <a:cs typeface="Roboto"/>
                  <a:sym typeface="Roboto"/>
                </a:rPr>
                <a:t>Includes regulatory, policy, and legal records</a:t>
              </a:r>
              <a:endParaRPr sz="800" b="1">
                <a:solidFill>
                  <a:schemeClr val="bg1"/>
                </a:solidFill>
                <a:latin typeface="Roboto"/>
                <a:ea typeface="Roboto"/>
                <a:cs typeface="Roboto"/>
                <a:sym typeface="Roboto"/>
              </a:endParaRPr>
            </a:p>
          </p:txBody>
        </p:sp>
      </p:grpSp>
      <p:grpSp>
        <p:nvGrpSpPr>
          <p:cNvPr id="56" name="Google Shape;198;p20">
            <a:extLst>
              <a:ext uri="{FF2B5EF4-FFF2-40B4-BE49-F238E27FC236}">
                <a16:creationId xmlns:a16="http://schemas.microsoft.com/office/drawing/2014/main" id="{F81DC87D-1636-4B71-9CBA-5E76CDAA33C1}"/>
              </a:ext>
            </a:extLst>
          </p:cNvPr>
          <p:cNvGrpSpPr/>
          <p:nvPr/>
        </p:nvGrpSpPr>
        <p:grpSpPr>
          <a:xfrm>
            <a:off x="4181859" y="2818499"/>
            <a:ext cx="3509178" cy="3257208"/>
            <a:chOff x="3318063" y="1368287"/>
            <a:chExt cx="2408000" cy="2993482"/>
          </a:xfrm>
        </p:grpSpPr>
        <p:sp>
          <p:nvSpPr>
            <p:cNvPr id="57" name="Google Shape;199;p20">
              <a:extLst>
                <a:ext uri="{FF2B5EF4-FFF2-40B4-BE49-F238E27FC236}">
                  <a16:creationId xmlns:a16="http://schemas.microsoft.com/office/drawing/2014/main" id="{1A59A6FF-13E3-46B0-95F5-A3D3F3B16178}"/>
                </a:ext>
              </a:extLst>
            </p:cNvPr>
            <p:cNvSpPr/>
            <p:nvPr/>
          </p:nvSpPr>
          <p:spPr>
            <a:xfrm>
              <a:off x="3595785" y="2775241"/>
              <a:ext cx="1853168" cy="9191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8" name="Google Shape;200;p20">
              <a:extLst>
                <a:ext uri="{FF2B5EF4-FFF2-40B4-BE49-F238E27FC236}">
                  <a16:creationId xmlns:a16="http://schemas.microsoft.com/office/drawing/2014/main" id="{CD510B20-688E-45DF-86DD-7AF5B2E987F5}"/>
                </a:ext>
              </a:extLst>
            </p:cNvPr>
            <p:cNvSpPr/>
            <p:nvPr/>
          </p:nvSpPr>
          <p:spPr>
            <a:xfrm>
              <a:off x="3318063"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155B54"/>
            </a:solidFill>
            <a:ln>
              <a:noFill/>
            </a:ln>
          </p:spPr>
        </p:sp>
        <p:sp>
          <p:nvSpPr>
            <p:cNvPr id="59" name="Google Shape;201;p20">
              <a:extLst>
                <a:ext uri="{FF2B5EF4-FFF2-40B4-BE49-F238E27FC236}">
                  <a16:creationId xmlns:a16="http://schemas.microsoft.com/office/drawing/2014/main" id="{B02F9A3E-C328-4E41-BC84-555988616FE2}"/>
                </a:ext>
              </a:extLst>
            </p:cNvPr>
            <p:cNvSpPr/>
            <p:nvPr/>
          </p:nvSpPr>
          <p:spPr>
            <a:xfrm flipH="1">
              <a:off x="4522196"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249C90"/>
            </a:solidFill>
            <a:ln>
              <a:noFill/>
            </a:ln>
          </p:spPr>
        </p:sp>
        <p:sp>
          <p:nvSpPr>
            <p:cNvPr id="60" name="Google Shape;202;p20">
              <a:extLst>
                <a:ext uri="{FF2B5EF4-FFF2-40B4-BE49-F238E27FC236}">
                  <a16:creationId xmlns:a16="http://schemas.microsoft.com/office/drawing/2014/main" id="{99862D26-E937-48DE-843A-9E52416B0D9D}"/>
                </a:ext>
              </a:extLst>
            </p:cNvPr>
            <p:cNvSpPr/>
            <p:nvPr/>
          </p:nvSpPr>
          <p:spPr>
            <a:xfrm>
              <a:off x="3844034" y="2401368"/>
              <a:ext cx="1356545" cy="6728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61" name="Google Shape;203;p20">
              <a:extLst>
                <a:ext uri="{FF2B5EF4-FFF2-40B4-BE49-F238E27FC236}">
                  <a16:creationId xmlns:a16="http://schemas.microsoft.com/office/drawing/2014/main" id="{01AB9FDB-3558-4E75-A4C4-F34D0DCE79A1}"/>
                </a:ext>
              </a:extLst>
            </p:cNvPr>
            <p:cNvSpPr/>
            <p:nvPr/>
          </p:nvSpPr>
          <p:spPr>
            <a:xfrm>
              <a:off x="3930892" y="2272397"/>
              <a:ext cx="1175304" cy="581421"/>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62" name="Google Shape;204;p20">
              <a:extLst>
                <a:ext uri="{FF2B5EF4-FFF2-40B4-BE49-F238E27FC236}">
                  <a16:creationId xmlns:a16="http://schemas.microsoft.com/office/drawing/2014/main" id="{F4702E83-0C46-47D7-B24D-12F5CBBB35A1}"/>
                </a:ext>
              </a:extLst>
            </p:cNvPr>
            <p:cNvSpPr/>
            <p:nvPr/>
          </p:nvSpPr>
          <p:spPr>
            <a:xfrm>
              <a:off x="4052837" y="2081437"/>
              <a:ext cx="931314" cy="460727"/>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63" name="Google Shape;205;p20">
              <a:extLst>
                <a:ext uri="{FF2B5EF4-FFF2-40B4-BE49-F238E27FC236}">
                  <a16:creationId xmlns:a16="http://schemas.microsoft.com/office/drawing/2014/main" id="{4E48D907-C3F1-4596-B34C-24442BCAF9B2}"/>
                </a:ext>
              </a:extLst>
            </p:cNvPr>
            <p:cNvSpPr/>
            <p:nvPr/>
          </p:nvSpPr>
          <p:spPr>
            <a:xfrm>
              <a:off x="4233144" y="1787006"/>
              <a:ext cx="573183" cy="289305"/>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64" name="Google Shape;206;p20">
              <a:extLst>
                <a:ext uri="{FF2B5EF4-FFF2-40B4-BE49-F238E27FC236}">
                  <a16:creationId xmlns:a16="http://schemas.microsoft.com/office/drawing/2014/main" id="{E532BC82-888D-48B5-87E3-BCEB9D78DC8A}"/>
                </a:ext>
              </a:extLst>
            </p:cNvPr>
            <p:cNvSpPr/>
            <p:nvPr/>
          </p:nvSpPr>
          <p:spPr>
            <a:xfrm>
              <a:off x="3640743"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155B54"/>
            </a:solidFill>
            <a:ln>
              <a:noFill/>
            </a:ln>
          </p:spPr>
        </p:sp>
        <p:sp>
          <p:nvSpPr>
            <p:cNvPr id="65" name="Google Shape;207;p20">
              <a:extLst>
                <a:ext uri="{FF2B5EF4-FFF2-40B4-BE49-F238E27FC236}">
                  <a16:creationId xmlns:a16="http://schemas.microsoft.com/office/drawing/2014/main" id="{79F68441-1C5C-4D04-896C-7A73EB70C222}"/>
                </a:ext>
              </a:extLst>
            </p:cNvPr>
            <p:cNvSpPr/>
            <p:nvPr/>
          </p:nvSpPr>
          <p:spPr>
            <a:xfrm>
              <a:off x="3964720"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66" name="Google Shape;208;p20">
              <a:extLst>
                <a:ext uri="{FF2B5EF4-FFF2-40B4-BE49-F238E27FC236}">
                  <a16:creationId xmlns:a16="http://schemas.microsoft.com/office/drawing/2014/main" id="{CF494EED-791C-46E4-9A22-57E9999CBC5B}"/>
                </a:ext>
              </a:extLst>
            </p:cNvPr>
            <p:cNvSpPr/>
            <p:nvPr/>
          </p:nvSpPr>
          <p:spPr>
            <a:xfrm flipH="1">
              <a:off x="4518736"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67" name="Google Shape;209;p20">
              <a:extLst>
                <a:ext uri="{FF2B5EF4-FFF2-40B4-BE49-F238E27FC236}">
                  <a16:creationId xmlns:a16="http://schemas.microsoft.com/office/drawing/2014/main" id="{EF8DA34D-EB3F-4DE4-8BB4-6D91E17B4F45}"/>
                </a:ext>
              </a:extLst>
            </p:cNvPr>
            <p:cNvSpPr/>
            <p:nvPr/>
          </p:nvSpPr>
          <p:spPr>
            <a:xfrm>
              <a:off x="4084537"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155B54"/>
            </a:solidFill>
            <a:ln>
              <a:noFill/>
            </a:ln>
          </p:spPr>
        </p:sp>
        <p:sp>
          <p:nvSpPr>
            <p:cNvPr id="68" name="Google Shape;210;p20">
              <a:extLst>
                <a:ext uri="{FF2B5EF4-FFF2-40B4-BE49-F238E27FC236}">
                  <a16:creationId xmlns:a16="http://schemas.microsoft.com/office/drawing/2014/main" id="{4E0B40D7-241C-4FA8-A74B-0F8AAB18DB7C}"/>
                </a:ext>
              </a:extLst>
            </p:cNvPr>
            <p:cNvSpPr/>
            <p:nvPr/>
          </p:nvSpPr>
          <p:spPr>
            <a:xfrm flipH="1">
              <a:off x="4518735"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1B786E"/>
            </a:solidFill>
            <a:ln>
              <a:noFill/>
            </a:ln>
          </p:spPr>
        </p:sp>
        <p:sp>
          <p:nvSpPr>
            <p:cNvPr id="69" name="Google Shape;211;p20">
              <a:extLst>
                <a:ext uri="{FF2B5EF4-FFF2-40B4-BE49-F238E27FC236}">
                  <a16:creationId xmlns:a16="http://schemas.microsoft.com/office/drawing/2014/main" id="{8580D4CA-6588-4D17-AC8B-9FFF00EDBB0F}"/>
                </a:ext>
              </a:extLst>
            </p:cNvPr>
            <p:cNvSpPr/>
            <p:nvPr/>
          </p:nvSpPr>
          <p:spPr>
            <a:xfrm>
              <a:off x="4266040" y="1368287"/>
              <a:ext cx="253884" cy="593119"/>
            </a:xfrm>
            <a:custGeom>
              <a:avLst/>
              <a:gdLst/>
              <a:ahLst/>
              <a:cxnLst/>
              <a:rect l="l" t="t" r="r" b="b"/>
              <a:pathLst>
                <a:path w="10635" h="16697" extrusionOk="0">
                  <a:moveTo>
                    <a:pt x="10635" y="0"/>
                  </a:moveTo>
                  <a:lnTo>
                    <a:pt x="0" y="12722"/>
                  </a:lnTo>
                  <a:lnTo>
                    <a:pt x="10635" y="16697"/>
                  </a:lnTo>
                  <a:close/>
                </a:path>
              </a:pathLst>
            </a:custGeom>
            <a:solidFill>
              <a:srgbClr val="155B54"/>
            </a:solidFill>
            <a:ln>
              <a:noFill/>
            </a:ln>
          </p:spPr>
        </p:sp>
        <p:sp>
          <p:nvSpPr>
            <p:cNvPr id="70" name="Google Shape;212;p20">
              <a:extLst>
                <a:ext uri="{FF2B5EF4-FFF2-40B4-BE49-F238E27FC236}">
                  <a16:creationId xmlns:a16="http://schemas.microsoft.com/office/drawing/2014/main" id="{9B8F08C2-8BCC-4389-92FC-D526C956982F}"/>
                </a:ext>
              </a:extLst>
            </p:cNvPr>
            <p:cNvSpPr/>
            <p:nvPr/>
          </p:nvSpPr>
          <p:spPr>
            <a:xfrm flipH="1">
              <a:off x="4518734" y="1368287"/>
              <a:ext cx="253884" cy="593119"/>
            </a:xfrm>
            <a:custGeom>
              <a:avLst/>
              <a:gdLst/>
              <a:ahLst/>
              <a:cxnLst/>
              <a:rect l="l" t="t" r="r" b="b"/>
              <a:pathLst>
                <a:path w="10635" h="16697" extrusionOk="0">
                  <a:moveTo>
                    <a:pt x="10635" y="0"/>
                  </a:moveTo>
                  <a:lnTo>
                    <a:pt x="0" y="12722"/>
                  </a:lnTo>
                  <a:lnTo>
                    <a:pt x="10635" y="16697"/>
                  </a:lnTo>
                  <a:close/>
                </a:path>
              </a:pathLst>
            </a:custGeom>
            <a:solidFill>
              <a:srgbClr val="1B786E"/>
            </a:solidFill>
            <a:ln>
              <a:noFill/>
            </a:ln>
          </p:spPr>
        </p:sp>
        <p:sp>
          <p:nvSpPr>
            <p:cNvPr id="71" name="Google Shape;213;p20">
              <a:extLst>
                <a:ext uri="{FF2B5EF4-FFF2-40B4-BE49-F238E27FC236}">
                  <a16:creationId xmlns:a16="http://schemas.microsoft.com/office/drawing/2014/main" id="{4101E00A-F917-4E42-A25B-A2515EDD7EAC}"/>
                </a:ext>
              </a:extLst>
            </p:cNvPr>
            <p:cNvSpPr/>
            <p:nvPr/>
          </p:nvSpPr>
          <p:spPr>
            <a:xfrm>
              <a:off x="3877348" y="2290728"/>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155B54"/>
            </a:solidFill>
            <a:ln>
              <a:noFill/>
            </a:ln>
          </p:spPr>
        </p:sp>
        <p:sp>
          <p:nvSpPr>
            <p:cNvPr id="72" name="Google Shape;214;p20">
              <a:extLst>
                <a:ext uri="{FF2B5EF4-FFF2-40B4-BE49-F238E27FC236}">
                  <a16:creationId xmlns:a16="http://schemas.microsoft.com/office/drawing/2014/main" id="{EDA7D9D9-A82D-4C70-A838-C416ABA7FA29}"/>
                </a:ext>
              </a:extLst>
            </p:cNvPr>
            <p:cNvSpPr/>
            <p:nvPr/>
          </p:nvSpPr>
          <p:spPr>
            <a:xfrm flipH="1">
              <a:off x="4518572" y="2291772"/>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1D7E74"/>
            </a:solidFill>
            <a:ln>
              <a:noFill/>
            </a:ln>
          </p:spPr>
        </p:sp>
        <p:sp>
          <p:nvSpPr>
            <p:cNvPr id="73" name="Google Shape;215;p20">
              <a:extLst>
                <a:ext uri="{FF2B5EF4-FFF2-40B4-BE49-F238E27FC236}">
                  <a16:creationId xmlns:a16="http://schemas.microsoft.com/office/drawing/2014/main" id="{22D4D8EB-3D23-435C-AB44-BA3756B3A045}"/>
                </a:ext>
              </a:extLst>
            </p:cNvPr>
            <p:cNvSpPr/>
            <p:nvPr/>
          </p:nvSpPr>
          <p:spPr>
            <a:xfrm flipH="1">
              <a:off x="4522009"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1F887E"/>
            </a:solidFill>
            <a:ln>
              <a:noFill/>
            </a:ln>
          </p:spPr>
        </p:sp>
      </p:grpSp>
      <p:sp>
        <p:nvSpPr>
          <p:cNvPr id="74" name="Content Placeholder 2">
            <a:extLst>
              <a:ext uri="{FF2B5EF4-FFF2-40B4-BE49-F238E27FC236}">
                <a16:creationId xmlns:a16="http://schemas.microsoft.com/office/drawing/2014/main" id="{12840060-7051-4CC9-A8B7-93B3469F3032}"/>
              </a:ext>
            </a:extLst>
          </p:cNvPr>
          <p:cNvSpPr>
            <a:spLocks noGrp="1"/>
          </p:cNvSpPr>
          <p:nvPr>
            <p:ph idx="1"/>
          </p:nvPr>
        </p:nvSpPr>
        <p:spPr>
          <a:xfrm>
            <a:off x="864053" y="1357313"/>
            <a:ext cx="11019722" cy="5010831"/>
          </a:xfrm>
        </p:spPr>
        <p:txBody>
          <a:bodyPr/>
          <a:lstStyle/>
          <a:p>
            <a:r>
              <a:rPr lang="en-US" dirty="0"/>
              <a:t>Thousands of scientific articles discuss results of non-cancer generic drugs being tested as cancer treatments</a:t>
            </a:r>
          </a:p>
        </p:txBody>
      </p:sp>
    </p:spTree>
    <p:extLst>
      <p:ext uri="{BB962C8B-B14F-4D97-AF65-F5344CB8AC3E}">
        <p14:creationId xmlns:p14="http://schemas.microsoft.com/office/powerpoint/2010/main" val="27576809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292784" cy="596635"/>
          </a:xfrm>
        </p:spPr>
        <p:txBody>
          <a:bodyPr/>
          <a:lstStyle/>
          <a:p>
            <a:r>
              <a:rPr lang="en-US" dirty="0"/>
              <a:t>Manually Identifying Evidence is Intractable</a:t>
            </a:r>
          </a:p>
        </p:txBody>
      </p:sp>
      <p:sp>
        <p:nvSpPr>
          <p:cNvPr id="74" name="Content Placeholder 2">
            <a:extLst>
              <a:ext uri="{FF2B5EF4-FFF2-40B4-BE49-F238E27FC236}">
                <a16:creationId xmlns:a16="http://schemas.microsoft.com/office/drawing/2014/main" id="{12840060-7051-4CC9-A8B7-93B3469F3032}"/>
              </a:ext>
            </a:extLst>
          </p:cNvPr>
          <p:cNvSpPr>
            <a:spLocks noGrp="1"/>
          </p:cNvSpPr>
          <p:nvPr>
            <p:ph idx="1"/>
          </p:nvPr>
        </p:nvSpPr>
        <p:spPr>
          <a:xfrm>
            <a:off x="864053" y="1357313"/>
            <a:ext cx="11019722" cy="501083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Instead, use AI to identify, synthesize and prioritize evidence at scale</a:t>
            </a:r>
          </a:p>
        </p:txBody>
      </p:sp>
      <p:sp>
        <p:nvSpPr>
          <p:cNvPr id="75" name="TextBox 74">
            <a:extLst>
              <a:ext uri="{FF2B5EF4-FFF2-40B4-BE49-F238E27FC236}">
                <a16:creationId xmlns:a16="http://schemas.microsoft.com/office/drawing/2014/main" id="{DD05DFC2-AF66-4724-B1D7-6F4FEB6A3083}"/>
              </a:ext>
            </a:extLst>
          </p:cNvPr>
          <p:cNvSpPr txBox="1"/>
          <p:nvPr/>
        </p:nvSpPr>
        <p:spPr>
          <a:xfrm>
            <a:off x="3006247" y="5077785"/>
            <a:ext cx="184731" cy="369332"/>
          </a:xfrm>
          <a:prstGeom prst="rect">
            <a:avLst/>
          </a:prstGeom>
          <a:noFill/>
        </p:spPr>
        <p:txBody>
          <a:bodyPr wrap="none" rtlCol="0">
            <a:spAutoFit/>
          </a:bodyPr>
          <a:lstStyle/>
          <a:p>
            <a:endParaRPr lang="en-US" dirty="0">
              <a:solidFill>
                <a:schemeClr val="bg1"/>
              </a:solidFill>
            </a:endParaRPr>
          </a:p>
        </p:txBody>
      </p:sp>
      <p:grpSp>
        <p:nvGrpSpPr>
          <p:cNvPr id="76" name="Group 75">
            <a:extLst>
              <a:ext uri="{FF2B5EF4-FFF2-40B4-BE49-F238E27FC236}">
                <a16:creationId xmlns:a16="http://schemas.microsoft.com/office/drawing/2014/main" id="{22A5CE13-B9C9-4D52-8CEF-7C18369CACA4}"/>
              </a:ext>
            </a:extLst>
          </p:cNvPr>
          <p:cNvGrpSpPr/>
          <p:nvPr/>
        </p:nvGrpSpPr>
        <p:grpSpPr>
          <a:xfrm>
            <a:off x="857903" y="1425278"/>
            <a:ext cx="10476193" cy="3619990"/>
            <a:chOff x="-522136" y="1163382"/>
            <a:chExt cx="10256302" cy="3311598"/>
          </a:xfrm>
        </p:grpSpPr>
        <p:sp>
          <p:nvSpPr>
            <p:cNvPr id="77" name="Google Shape;372;p51">
              <a:extLst>
                <a:ext uri="{FF2B5EF4-FFF2-40B4-BE49-F238E27FC236}">
                  <a16:creationId xmlns:a16="http://schemas.microsoft.com/office/drawing/2014/main" id="{11644D82-D205-4B84-B8B3-7EF45143A90C}"/>
                </a:ext>
              </a:extLst>
            </p:cNvPr>
            <p:cNvSpPr/>
            <p:nvPr/>
          </p:nvSpPr>
          <p:spPr>
            <a:xfrm>
              <a:off x="3101308" y="2456436"/>
              <a:ext cx="829500" cy="2292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78" name="Google Shape;373;p51">
              <a:extLst>
                <a:ext uri="{FF2B5EF4-FFF2-40B4-BE49-F238E27FC236}">
                  <a16:creationId xmlns:a16="http://schemas.microsoft.com/office/drawing/2014/main" id="{0B70D9AD-06C1-422F-84BE-F610F1B60572}"/>
                </a:ext>
              </a:extLst>
            </p:cNvPr>
            <p:cNvSpPr/>
            <p:nvPr/>
          </p:nvSpPr>
          <p:spPr>
            <a:xfrm flipH="1">
              <a:off x="2787702" y="2456439"/>
              <a:ext cx="400200" cy="228900"/>
            </a:xfrm>
            <a:prstGeom prst="rect">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79" name="Google Shape;374;p51">
              <a:extLst>
                <a:ext uri="{FF2B5EF4-FFF2-40B4-BE49-F238E27FC236}">
                  <a16:creationId xmlns:a16="http://schemas.microsoft.com/office/drawing/2014/main" id="{4F6ACC9B-B643-4839-A5C0-9FAA051EC58C}"/>
                </a:ext>
              </a:extLst>
            </p:cNvPr>
            <p:cNvSpPr/>
            <p:nvPr/>
          </p:nvSpPr>
          <p:spPr>
            <a:xfrm rot="-5400000">
              <a:off x="3007251" y="2417105"/>
              <a:ext cx="229292" cy="307955"/>
            </a:xfrm>
            <a:prstGeom prst="flowChartOffpageConnector">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0" name="Google Shape;375;p51">
              <a:extLst>
                <a:ext uri="{FF2B5EF4-FFF2-40B4-BE49-F238E27FC236}">
                  <a16:creationId xmlns:a16="http://schemas.microsoft.com/office/drawing/2014/main" id="{A4F2ED73-05EF-4359-93DC-AD0DF7F3B030}"/>
                </a:ext>
              </a:extLst>
            </p:cNvPr>
            <p:cNvSpPr/>
            <p:nvPr/>
          </p:nvSpPr>
          <p:spPr>
            <a:xfrm>
              <a:off x="2637932" y="2456436"/>
              <a:ext cx="149700" cy="228900"/>
            </a:xfrm>
            <a:prstGeom prst="rect">
              <a:avLst/>
            </a:prstGeom>
            <a:solidFill>
              <a:srgbClr val="FCB918"/>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1" name="Google Shape;376;p51">
              <a:extLst>
                <a:ext uri="{FF2B5EF4-FFF2-40B4-BE49-F238E27FC236}">
                  <a16:creationId xmlns:a16="http://schemas.microsoft.com/office/drawing/2014/main" id="{B8C65457-8927-4737-A9DA-B1F745DAB087}"/>
                </a:ext>
              </a:extLst>
            </p:cNvPr>
            <p:cNvSpPr/>
            <p:nvPr/>
          </p:nvSpPr>
          <p:spPr>
            <a:xfrm>
              <a:off x="3244426" y="2456850"/>
              <a:ext cx="714000" cy="2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bg1"/>
                  </a:solidFill>
                  <a:latin typeface="Roboto"/>
                  <a:ea typeface="Roboto"/>
                  <a:cs typeface="Roboto"/>
                  <a:sym typeface="Roboto"/>
                </a:rPr>
                <a:t>Detrimental</a:t>
              </a:r>
              <a:endParaRPr sz="800">
                <a:solidFill>
                  <a:schemeClr val="bg1"/>
                </a:solidFill>
                <a:latin typeface="Roboto"/>
                <a:ea typeface="Roboto"/>
                <a:cs typeface="Roboto"/>
                <a:sym typeface="Roboto"/>
              </a:endParaRPr>
            </a:p>
          </p:txBody>
        </p:sp>
        <p:sp>
          <p:nvSpPr>
            <p:cNvPr id="82" name="Google Shape;377;p51">
              <a:extLst>
                <a:ext uri="{FF2B5EF4-FFF2-40B4-BE49-F238E27FC236}">
                  <a16:creationId xmlns:a16="http://schemas.microsoft.com/office/drawing/2014/main" id="{B6B40856-429A-4368-AB93-8482EEDA61FF}"/>
                </a:ext>
              </a:extLst>
            </p:cNvPr>
            <p:cNvSpPr/>
            <p:nvPr/>
          </p:nvSpPr>
          <p:spPr>
            <a:xfrm>
              <a:off x="3101308" y="2222857"/>
              <a:ext cx="829500" cy="2292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3" name="Google Shape;378;p51">
              <a:extLst>
                <a:ext uri="{FF2B5EF4-FFF2-40B4-BE49-F238E27FC236}">
                  <a16:creationId xmlns:a16="http://schemas.microsoft.com/office/drawing/2014/main" id="{8ADEED02-3DDD-490A-96E0-C83643AB514F}"/>
                </a:ext>
              </a:extLst>
            </p:cNvPr>
            <p:cNvSpPr/>
            <p:nvPr/>
          </p:nvSpPr>
          <p:spPr>
            <a:xfrm flipH="1">
              <a:off x="2787702" y="2222859"/>
              <a:ext cx="400200" cy="228900"/>
            </a:xfrm>
            <a:prstGeom prst="rect">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4" name="Google Shape;379;p51">
              <a:extLst>
                <a:ext uri="{FF2B5EF4-FFF2-40B4-BE49-F238E27FC236}">
                  <a16:creationId xmlns:a16="http://schemas.microsoft.com/office/drawing/2014/main" id="{8A845560-0396-444D-A328-D6C54C6EF6F6}"/>
                </a:ext>
              </a:extLst>
            </p:cNvPr>
            <p:cNvSpPr/>
            <p:nvPr/>
          </p:nvSpPr>
          <p:spPr>
            <a:xfrm rot="-5400000">
              <a:off x="3007251" y="2183525"/>
              <a:ext cx="229292" cy="307955"/>
            </a:xfrm>
            <a:prstGeom prst="flowChartOffpageConnector">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5" name="Google Shape;380;p51">
              <a:extLst>
                <a:ext uri="{FF2B5EF4-FFF2-40B4-BE49-F238E27FC236}">
                  <a16:creationId xmlns:a16="http://schemas.microsoft.com/office/drawing/2014/main" id="{99FA69BD-2E16-437F-B8F2-E403CC539C5A}"/>
                </a:ext>
              </a:extLst>
            </p:cNvPr>
            <p:cNvSpPr/>
            <p:nvPr/>
          </p:nvSpPr>
          <p:spPr>
            <a:xfrm>
              <a:off x="2637932" y="2222857"/>
              <a:ext cx="149700" cy="228900"/>
            </a:xfrm>
            <a:prstGeom prst="rect">
              <a:avLst/>
            </a:prstGeom>
            <a:solidFill>
              <a:srgbClr val="FCB918"/>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6" name="Google Shape;381;p51">
              <a:extLst>
                <a:ext uri="{FF2B5EF4-FFF2-40B4-BE49-F238E27FC236}">
                  <a16:creationId xmlns:a16="http://schemas.microsoft.com/office/drawing/2014/main" id="{C78FBAE0-90B0-4936-8181-58448FF67015}"/>
                </a:ext>
              </a:extLst>
            </p:cNvPr>
            <p:cNvSpPr/>
            <p:nvPr/>
          </p:nvSpPr>
          <p:spPr>
            <a:xfrm>
              <a:off x="3244414" y="2223278"/>
              <a:ext cx="800384" cy="2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Inconclusive</a:t>
              </a:r>
              <a:endParaRPr sz="800" dirty="0">
                <a:solidFill>
                  <a:schemeClr val="bg1"/>
                </a:solidFill>
                <a:latin typeface="Roboto"/>
                <a:ea typeface="Roboto"/>
                <a:cs typeface="Roboto"/>
                <a:sym typeface="Roboto"/>
              </a:endParaRPr>
            </a:p>
          </p:txBody>
        </p:sp>
        <p:sp>
          <p:nvSpPr>
            <p:cNvPr id="87" name="Google Shape;382;p51">
              <a:extLst>
                <a:ext uri="{FF2B5EF4-FFF2-40B4-BE49-F238E27FC236}">
                  <a16:creationId xmlns:a16="http://schemas.microsoft.com/office/drawing/2014/main" id="{8FC7FEE1-AA3D-4C9E-BA7C-AB5538822E80}"/>
                </a:ext>
              </a:extLst>
            </p:cNvPr>
            <p:cNvSpPr/>
            <p:nvPr/>
          </p:nvSpPr>
          <p:spPr>
            <a:xfrm>
              <a:off x="3101305" y="2751799"/>
              <a:ext cx="829500" cy="2292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88" name="Google Shape;383;p51">
              <a:extLst>
                <a:ext uri="{FF2B5EF4-FFF2-40B4-BE49-F238E27FC236}">
                  <a16:creationId xmlns:a16="http://schemas.microsoft.com/office/drawing/2014/main" id="{8BDC4964-B5A9-4BEF-A113-A8AF73993B71}"/>
                </a:ext>
              </a:extLst>
            </p:cNvPr>
            <p:cNvSpPr/>
            <p:nvPr/>
          </p:nvSpPr>
          <p:spPr>
            <a:xfrm flipH="1">
              <a:off x="2787699" y="2751801"/>
              <a:ext cx="400200" cy="228900"/>
            </a:xfrm>
            <a:prstGeom prst="rect">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89" name="Google Shape;384;p51">
              <a:extLst>
                <a:ext uri="{FF2B5EF4-FFF2-40B4-BE49-F238E27FC236}">
                  <a16:creationId xmlns:a16="http://schemas.microsoft.com/office/drawing/2014/main" id="{49F5E885-FEA9-493C-A2C2-6D8495FC033C}"/>
                </a:ext>
              </a:extLst>
            </p:cNvPr>
            <p:cNvSpPr/>
            <p:nvPr/>
          </p:nvSpPr>
          <p:spPr>
            <a:xfrm rot="-5400000">
              <a:off x="3007248" y="2712467"/>
              <a:ext cx="229292" cy="307955"/>
            </a:xfrm>
            <a:prstGeom prst="flowChartOffpageConnector">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0" name="Google Shape;385;p51">
              <a:extLst>
                <a:ext uri="{FF2B5EF4-FFF2-40B4-BE49-F238E27FC236}">
                  <a16:creationId xmlns:a16="http://schemas.microsoft.com/office/drawing/2014/main" id="{D727B7A9-5A12-4856-A86C-95EFDF2607A7}"/>
                </a:ext>
              </a:extLst>
            </p:cNvPr>
            <p:cNvSpPr/>
            <p:nvPr/>
          </p:nvSpPr>
          <p:spPr>
            <a:xfrm>
              <a:off x="2637929" y="2751799"/>
              <a:ext cx="149700" cy="228900"/>
            </a:xfrm>
            <a:prstGeom prst="rect">
              <a:avLst/>
            </a:prstGeom>
            <a:solidFill>
              <a:srgbClr val="FCB918"/>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1" name="Google Shape;386;p51">
              <a:extLst>
                <a:ext uri="{FF2B5EF4-FFF2-40B4-BE49-F238E27FC236}">
                  <a16:creationId xmlns:a16="http://schemas.microsoft.com/office/drawing/2014/main" id="{F3D9D4DD-BF8E-4070-AAD1-2693265D381E}"/>
                </a:ext>
              </a:extLst>
            </p:cNvPr>
            <p:cNvSpPr/>
            <p:nvPr/>
          </p:nvSpPr>
          <p:spPr>
            <a:xfrm>
              <a:off x="3244412" y="2752220"/>
              <a:ext cx="644700" cy="2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No effect</a:t>
              </a:r>
              <a:endParaRPr sz="800" dirty="0">
                <a:solidFill>
                  <a:schemeClr val="bg1"/>
                </a:solidFill>
                <a:latin typeface="Roboto"/>
                <a:ea typeface="Roboto"/>
                <a:cs typeface="Roboto"/>
                <a:sym typeface="Roboto"/>
              </a:endParaRPr>
            </a:p>
          </p:txBody>
        </p:sp>
        <p:sp>
          <p:nvSpPr>
            <p:cNvPr id="92" name="Google Shape;387;p51">
              <a:extLst>
                <a:ext uri="{FF2B5EF4-FFF2-40B4-BE49-F238E27FC236}">
                  <a16:creationId xmlns:a16="http://schemas.microsoft.com/office/drawing/2014/main" id="{56BC3F1F-37B0-46F4-A53F-DC9A7ED0848E}"/>
                </a:ext>
              </a:extLst>
            </p:cNvPr>
            <p:cNvSpPr/>
            <p:nvPr/>
          </p:nvSpPr>
          <p:spPr>
            <a:xfrm>
              <a:off x="3101329" y="1989388"/>
              <a:ext cx="829500" cy="229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3" name="Google Shape;388;p51">
              <a:extLst>
                <a:ext uri="{FF2B5EF4-FFF2-40B4-BE49-F238E27FC236}">
                  <a16:creationId xmlns:a16="http://schemas.microsoft.com/office/drawing/2014/main" id="{F7F75179-1A0F-4B7E-B093-E92FA485F175}"/>
                </a:ext>
              </a:extLst>
            </p:cNvPr>
            <p:cNvSpPr/>
            <p:nvPr/>
          </p:nvSpPr>
          <p:spPr>
            <a:xfrm flipH="1">
              <a:off x="2787725" y="1989390"/>
              <a:ext cx="400200" cy="229200"/>
            </a:xfrm>
            <a:prstGeom prst="rect">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4" name="Google Shape;389;p51">
              <a:extLst>
                <a:ext uri="{FF2B5EF4-FFF2-40B4-BE49-F238E27FC236}">
                  <a16:creationId xmlns:a16="http://schemas.microsoft.com/office/drawing/2014/main" id="{D3C9372A-8EAB-4F5E-B590-3EBCD0E5507E}"/>
                </a:ext>
              </a:extLst>
            </p:cNvPr>
            <p:cNvSpPr/>
            <p:nvPr/>
          </p:nvSpPr>
          <p:spPr>
            <a:xfrm>
              <a:off x="2637941" y="1989388"/>
              <a:ext cx="149700" cy="228900"/>
            </a:xfrm>
            <a:prstGeom prst="rect">
              <a:avLst/>
            </a:prstGeom>
            <a:solidFill>
              <a:srgbClr val="FCB918"/>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5" name="Google Shape;390;p51">
              <a:extLst>
                <a:ext uri="{FF2B5EF4-FFF2-40B4-BE49-F238E27FC236}">
                  <a16:creationId xmlns:a16="http://schemas.microsoft.com/office/drawing/2014/main" id="{49321D56-3523-4EE3-A5A2-AC5973B66615}"/>
                </a:ext>
              </a:extLst>
            </p:cNvPr>
            <p:cNvSpPr/>
            <p:nvPr/>
          </p:nvSpPr>
          <p:spPr>
            <a:xfrm>
              <a:off x="3244439" y="1989809"/>
              <a:ext cx="644700" cy="22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bg1"/>
                  </a:solidFill>
                  <a:latin typeface="Roboto"/>
                  <a:ea typeface="Roboto"/>
                  <a:cs typeface="Roboto"/>
                  <a:sym typeface="Roboto"/>
                </a:rPr>
                <a:t>Effective</a:t>
              </a:r>
              <a:endParaRPr sz="800">
                <a:solidFill>
                  <a:schemeClr val="bg1"/>
                </a:solidFill>
                <a:latin typeface="Roboto"/>
                <a:ea typeface="Roboto"/>
                <a:cs typeface="Roboto"/>
                <a:sym typeface="Roboto"/>
              </a:endParaRPr>
            </a:p>
          </p:txBody>
        </p:sp>
        <p:sp>
          <p:nvSpPr>
            <p:cNvPr id="96" name="Google Shape;391;p51">
              <a:extLst>
                <a:ext uri="{FF2B5EF4-FFF2-40B4-BE49-F238E27FC236}">
                  <a16:creationId xmlns:a16="http://schemas.microsoft.com/office/drawing/2014/main" id="{839AF1AB-4871-4068-9A2B-EFE9264338F8}"/>
                </a:ext>
              </a:extLst>
            </p:cNvPr>
            <p:cNvSpPr/>
            <p:nvPr/>
          </p:nvSpPr>
          <p:spPr>
            <a:xfrm rot="-5400000">
              <a:off x="3007256" y="1950068"/>
              <a:ext cx="229324" cy="307963"/>
            </a:xfrm>
            <a:prstGeom prst="flowChartOffpageConnector">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97" name="Google Shape;392;p51">
              <a:extLst>
                <a:ext uri="{FF2B5EF4-FFF2-40B4-BE49-F238E27FC236}">
                  <a16:creationId xmlns:a16="http://schemas.microsoft.com/office/drawing/2014/main" id="{1AD8EA62-433A-4BC6-B5E1-68162997F6B2}"/>
                </a:ext>
              </a:extLst>
            </p:cNvPr>
            <p:cNvSpPr/>
            <p:nvPr/>
          </p:nvSpPr>
          <p:spPr>
            <a:xfrm>
              <a:off x="4316293" y="3320908"/>
              <a:ext cx="2523600" cy="79800"/>
            </a:xfrm>
            <a:prstGeom prst="rect">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8" name="Google Shape;393;p51">
              <a:extLst>
                <a:ext uri="{FF2B5EF4-FFF2-40B4-BE49-F238E27FC236}">
                  <a16:creationId xmlns:a16="http://schemas.microsoft.com/office/drawing/2014/main" id="{E6639DB4-A97C-40F0-85D8-31C30805E1B9}"/>
                </a:ext>
              </a:extLst>
            </p:cNvPr>
            <p:cNvSpPr/>
            <p:nvPr/>
          </p:nvSpPr>
          <p:spPr>
            <a:xfrm>
              <a:off x="6845808" y="3320908"/>
              <a:ext cx="2020800" cy="79800"/>
            </a:xfrm>
            <a:prstGeom prst="rect">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99" name="Google Shape;394;p51">
              <a:extLst>
                <a:ext uri="{FF2B5EF4-FFF2-40B4-BE49-F238E27FC236}">
                  <a16:creationId xmlns:a16="http://schemas.microsoft.com/office/drawing/2014/main" id="{FCBFAC0B-C7FA-4834-AE34-B3C25E4B2969}"/>
                </a:ext>
              </a:extLst>
            </p:cNvPr>
            <p:cNvGrpSpPr/>
            <p:nvPr/>
          </p:nvGrpSpPr>
          <p:grpSpPr>
            <a:xfrm rot="10800000">
              <a:off x="6804960" y="3320904"/>
              <a:ext cx="75740" cy="245818"/>
              <a:chOff x="2070100" y="2563700"/>
              <a:chExt cx="92400" cy="411825"/>
            </a:xfrm>
          </p:grpSpPr>
          <p:cxnSp>
            <p:nvCxnSpPr>
              <p:cNvPr id="168" name="Google Shape;395;p51">
                <a:extLst>
                  <a:ext uri="{FF2B5EF4-FFF2-40B4-BE49-F238E27FC236}">
                    <a16:creationId xmlns:a16="http://schemas.microsoft.com/office/drawing/2014/main" id="{BE5DD674-2BB2-434F-A412-B082A2F628B6}"/>
                  </a:ext>
                </a:extLst>
              </p:cNvPr>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9" name="Google Shape;396;p51">
                <a:extLst>
                  <a:ext uri="{FF2B5EF4-FFF2-40B4-BE49-F238E27FC236}">
                    <a16:creationId xmlns:a16="http://schemas.microsoft.com/office/drawing/2014/main" id="{0343C9C3-B891-4FE1-B19E-88F6832F8E79}"/>
                  </a:ext>
                </a:extLst>
              </p:cNvPr>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00" name="Google Shape;397;p51">
              <a:extLst>
                <a:ext uri="{FF2B5EF4-FFF2-40B4-BE49-F238E27FC236}">
                  <a16:creationId xmlns:a16="http://schemas.microsoft.com/office/drawing/2014/main" id="{8FB9B484-A386-4932-A393-FD375D5BA559}"/>
                </a:ext>
              </a:extLst>
            </p:cNvPr>
            <p:cNvSpPr txBox="1"/>
            <p:nvPr/>
          </p:nvSpPr>
          <p:spPr>
            <a:xfrm>
              <a:off x="6570779" y="3554383"/>
              <a:ext cx="611400" cy="22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bg1"/>
                  </a:solidFill>
                  <a:latin typeface="Roboto"/>
                  <a:ea typeface="Roboto"/>
                  <a:cs typeface="Roboto"/>
                  <a:sym typeface="Roboto"/>
                </a:rPr>
                <a:t>2017</a:t>
              </a:r>
              <a:endParaRPr sz="1200" b="1" dirty="0">
                <a:solidFill>
                  <a:schemeClr val="bg1"/>
                </a:solidFill>
                <a:latin typeface="Roboto"/>
                <a:ea typeface="Roboto"/>
                <a:cs typeface="Roboto"/>
                <a:sym typeface="Roboto"/>
              </a:endParaRPr>
            </a:p>
          </p:txBody>
        </p:sp>
        <p:sp>
          <p:nvSpPr>
            <p:cNvPr id="101" name="Google Shape;398;p51">
              <a:extLst>
                <a:ext uri="{FF2B5EF4-FFF2-40B4-BE49-F238E27FC236}">
                  <a16:creationId xmlns:a16="http://schemas.microsoft.com/office/drawing/2014/main" id="{F8CCB738-6312-4FA7-ADC2-01C8F3F4A138}"/>
                </a:ext>
              </a:extLst>
            </p:cNvPr>
            <p:cNvSpPr/>
            <p:nvPr/>
          </p:nvSpPr>
          <p:spPr>
            <a:xfrm>
              <a:off x="385336" y="3320908"/>
              <a:ext cx="1828800" cy="79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2" name="Google Shape;400;p51">
              <a:extLst>
                <a:ext uri="{FF2B5EF4-FFF2-40B4-BE49-F238E27FC236}">
                  <a16:creationId xmlns:a16="http://schemas.microsoft.com/office/drawing/2014/main" id="{74D9B784-27F9-4D44-8300-91F7CBA423DB}"/>
                </a:ext>
              </a:extLst>
            </p:cNvPr>
            <p:cNvSpPr txBox="1"/>
            <p:nvPr/>
          </p:nvSpPr>
          <p:spPr>
            <a:xfrm>
              <a:off x="172780" y="3774539"/>
              <a:ext cx="2306177" cy="5549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00"/>
                </a:spcAft>
                <a:buNone/>
              </a:pPr>
              <a:r>
                <a:rPr lang="en" sz="1400" b="1" dirty="0">
                  <a:solidFill>
                    <a:schemeClr val="bg1"/>
                  </a:solidFill>
                  <a:latin typeface="Roboto"/>
                  <a:ea typeface="Roboto"/>
                  <a:cs typeface="Roboto"/>
                  <a:sym typeface="Roboto"/>
                </a:rPr>
                <a:t>Evidence </a:t>
              </a:r>
            </a:p>
            <a:p>
              <a:pPr marL="0" lvl="0" indent="0" algn="ctr" rtl="0">
                <a:spcBef>
                  <a:spcPts val="0"/>
                </a:spcBef>
                <a:spcAft>
                  <a:spcPts val="1600"/>
                </a:spcAft>
                <a:buNone/>
              </a:pPr>
              <a:r>
                <a:rPr lang="en" sz="1400" b="1" dirty="0">
                  <a:solidFill>
                    <a:schemeClr val="bg1"/>
                  </a:solidFill>
                  <a:latin typeface="Roboto"/>
                  <a:ea typeface="Roboto"/>
                  <a:cs typeface="Roboto"/>
                  <a:sym typeface="Roboto"/>
                </a:rPr>
                <a:t>identification</a:t>
              </a:r>
              <a:endParaRPr sz="1400" b="1" dirty="0">
                <a:solidFill>
                  <a:schemeClr val="bg1"/>
                </a:solidFill>
                <a:latin typeface="Roboto"/>
                <a:ea typeface="Roboto"/>
                <a:cs typeface="Roboto"/>
                <a:sym typeface="Roboto"/>
              </a:endParaRPr>
            </a:p>
          </p:txBody>
        </p:sp>
        <p:sp>
          <p:nvSpPr>
            <p:cNvPr id="103" name="Google Shape;401;p51">
              <a:extLst>
                <a:ext uri="{FF2B5EF4-FFF2-40B4-BE49-F238E27FC236}">
                  <a16:creationId xmlns:a16="http://schemas.microsoft.com/office/drawing/2014/main" id="{F07C9DD9-4147-4433-A167-AE731558A060}"/>
                </a:ext>
              </a:extLst>
            </p:cNvPr>
            <p:cNvSpPr/>
            <p:nvPr/>
          </p:nvSpPr>
          <p:spPr>
            <a:xfrm>
              <a:off x="2219197" y="3320908"/>
              <a:ext cx="2103000" cy="798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4" name="Google Shape;402;p51">
              <a:extLst>
                <a:ext uri="{FF2B5EF4-FFF2-40B4-BE49-F238E27FC236}">
                  <a16:creationId xmlns:a16="http://schemas.microsoft.com/office/drawing/2014/main" id="{D50AE983-547A-4B48-B0B6-6B2731CECAAD}"/>
                </a:ext>
              </a:extLst>
            </p:cNvPr>
            <p:cNvSpPr txBox="1"/>
            <p:nvPr/>
          </p:nvSpPr>
          <p:spPr>
            <a:xfrm>
              <a:off x="568126" y="3384899"/>
              <a:ext cx="1573560" cy="46459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400" dirty="0">
                  <a:solidFill>
                    <a:schemeClr val="bg1"/>
                  </a:solidFill>
                  <a:latin typeface="Roboto"/>
                  <a:ea typeface="Roboto"/>
                  <a:cs typeface="Roboto"/>
                  <a:sym typeface="Roboto"/>
                </a:rPr>
                <a:t>2.5 months</a:t>
              </a:r>
              <a:endParaRPr sz="1400" dirty="0">
                <a:solidFill>
                  <a:schemeClr val="bg1"/>
                </a:solidFill>
                <a:latin typeface="Roboto"/>
                <a:ea typeface="Roboto"/>
                <a:cs typeface="Roboto"/>
                <a:sym typeface="Roboto"/>
              </a:endParaRPr>
            </a:p>
          </p:txBody>
        </p:sp>
        <p:grpSp>
          <p:nvGrpSpPr>
            <p:cNvPr id="105" name="Google Shape;403;p51">
              <a:extLst>
                <a:ext uri="{FF2B5EF4-FFF2-40B4-BE49-F238E27FC236}">
                  <a16:creationId xmlns:a16="http://schemas.microsoft.com/office/drawing/2014/main" id="{A1C0D061-094D-48ED-A60E-9A51B2F90CE2}"/>
                </a:ext>
              </a:extLst>
            </p:cNvPr>
            <p:cNvGrpSpPr/>
            <p:nvPr/>
          </p:nvGrpSpPr>
          <p:grpSpPr>
            <a:xfrm rot="10800000">
              <a:off x="356069" y="3320904"/>
              <a:ext cx="75740" cy="245818"/>
              <a:chOff x="2070100" y="2563700"/>
              <a:chExt cx="92400" cy="411825"/>
            </a:xfrm>
          </p:grpSpPr>
          <p:cxnSp>
            <p:nvCxnSpPr>
              <p:cNvPr id="166" name="Google Shape;404;p51">
                <a:extLst>
                  <a:ext uri="{FF2B5EF4-FFF2-40B4-BE49-F238E27FC236}">
                    <a16:creationId xmlns:a16="http://schemas.microsoft.com/office/drawing/2014/main" id="{0C332AB2-038A-4009-ACE8-A7D04D10C736}"/>
                  </a:ext>
                </a:extLst>
              </p:cNvPr>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7" name="Google Shape;405;p51">
                <a:extLst>
                  <a:ext uri="{FF2B5EF4-FFF2-40B4-BE49-F238E27FC236}">
                    <a16:creationId xmlns:a16="http://schemas.microsoft.com/office/drawing/2014/main" id="{007F4B91-96D9-44D9-8C30-3D6420CDC92B}"/>
                  </a:ext>
                </a:extLst>
              </p:cNvPr>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106" name="Google Shape;406;p51">
              <a:extLst>
                <a:ext uri="{FF2B5EF4-FFF2-40B4-BE49-F238E27FC236}">
                  <a16:creationId xmlns:a16="http://schemas.microsoft.com/office/drawing/2014/main" id="{CF833885-8FB5-476D-9CA3-B615AFF84713}"/>
                </a:ext>
              </a:extLst>
            </p:cNvPr>
            <p:cNvGrpSpPr/>
            <p:nvPr/>
          </p:nvGrpSpPr>
          <p:grpSpPr>
            <a:xfrm rot="10800000">
              <a:off x="2177744" y="3323679"/>
              <a:ext cx="75740" cy="245818"/>
              <a:chOff x="2070100" y="2563700"/>
              <a:chExt cx="92400" cy="411825"/>
            </a:xfrm>
          </p:grpSpPr>
          <p:cxnSp>
            <p:nvCxnSpPr>
              <p:cNvPr id="164" name="Google Shape;407;p51">
                <a:extLst>
                  <a:ext uri="{FF2B5EF4-FFF2-40B4-BE49-F238E27FC236}">
                    <a16:creationId xmlns:a16="http://schemas.microsoft.com/office/drawing/2014/main" id="{D8BE8C83-226F-41AA-8A40-FD9D33E14415}"/>
                  </a:ext>
                </a:extLst>
              </p:cNvPr>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5" name="Google Shape;408;p51">
                <a:extLst>
                  <a:ext uri="{FF2B5EF4-FFF2-40B4-BE49-F238E27FC236}">
                    <a16:creationId xmlns:a16="http://schemas.microsoft.com/office/drawing/2014/main" id="{A84C9CC5-F005-40C6-95A9-718CAB7E50BD}"/>
                  </a:ext>
                </a:extLst>
              </p:cNvPr>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107" name="Google Shape;409;p51">
              <a:extLst>
                <a:ext uri="{FF2B5EF4-FFF2-40B4-BE49-F238E27FC236}">
                  <a16:creationId xmlns:a16="http://schemas.microsoft.com/office/drawing/2014/main" id="{91CBD627-5D68-42F4-A501-B50F5E72C33F}"/>
                </a:ext>
              </a:extLst>
            </p:cNvPr>
            <p:cNvGrpSpPr/>
            <p:nvPr/>
          </p:nvGrpSpPr>
          <p:grpSpPr>
            <a:xfrm rot="10800000">
              <a:off x="4288394" y="3320904"/>
              <a:ext cx="75740" cy="245818"/>
              <a:chOff x="2070100" y="2563700"/>
              <a:chExt cx="92400" cy="411825"/>
            </a:xfrm>
          </p:grpSpPr>
          <p:cxnSp>
            <p:nvCxnSpPr>
              <p:cNvPr id="162" name="Google Shape;410;p51">
                <a:extLst>
                  <a:ext uri="{FF2B5EF4-FFF2-40B4-BE49-F238E27FC236}">
                    <a16:creationId xmlns:a16="http://schemas.microsoft.com/office/drawing/2014/main" id="{12D509DA-A8DB-41EF-B900-F5AE86F5B09D}"/>
                  </a:ext>
                </a:extLst>
              </p:cNvPr>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3" name="Google Shape;411;p51">
                <a:extLst>
                  <a:ext uri="{FF2B5EF4-FFF2-40B4-BE49-F238E27FC236}">
                    <a16:creationId xmlns:a16="http://schemas.microsoft.com/office/drawing/2014/main" id="{E7C16906-F25A-4CAA-9669-C86DD4E0EF14}"/>
                  </a:ext>
                </a:extLst>
              </p:cNvPr>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08" name="Google Shape;412;p51">
              <a:extLst>
                <a:ext uri="{FF2B5EF4-FFF2-40B4-BE49-F238E27FC236}">
                  <a16:creationId xmlns:a16="http://schemas.microsoft.com/office/drawing/2014/main" id="{9AC68AAC-BB2B-4258-A431-6206D75FE2C6}"/>
                </a:ext>
              </a:extLst>
            </p:cNvPr>
            <p:cNvSpPr txBox="1"/>
            <p:nvPr/>
          </p:nvSpPr>
          <p:spPr>
            <a:xfrm>
              <a:off x="2584947" y="3345856"/>
              <a:ext cx="1359209" cy="35816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400" dirty="0">
                  <a:solidFill>
                    <a:schemeClr val="bg1"/>
                  </a:solidFill>
                  <a:latin typeface="Roboto"/>
                  <a:ea typeface="Roboto"/>
                  <a:cs typeface="Roboto"/>
                  <a:sym typeface="Roboto"/>
                </a:rPr>
                <a:t>3.5 months</a:t>
              </a:r>
              <a:endParaRPr sz="1400" dirty="0">
                <a:solidFill>
                  <a:schemeClr val="bg1"/>
                </a:solidFill>
                <a:latin typeface="Roboto"/>
                <a:ea typeface="Roboto"/>
                <a:cs typeface="Roboto"/>
                <a:sym typeface="Roboto"/>
              </a:endParaRPr>
            </a:p>
          </p:txBody>
        </p:sp>
        <p:sp>
          <p:nvSpPr>
            <p:cNvPr id="109" name="Google Shape;413;p51">
              <a:extLst>
                <a:ext uri="{FF2B5EF4-FFF2-40B4-BE49-F238E27FC236}">
                  <a16:creationId xmlns:a16="http://schemas.microsoft.com/office/drawing/2014/main" id="{E4F5AC4B-B237-4F72-ACFE-76C03BA866D5}"/>
                </a:ext>
              </a:extLst>
            </p:cNvPr>
            <p:cNvSpPr txBox="1"/>
            <p:nvPr/>
          </p:nvSpPr>
          <p:spPr>
            <a:xfrm>
              <a:off x="5128320" y="3314436"/>
              <a:ext cx="1111890" cy="3713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400" dirty="0">
                  <a:solidFill>
                    <a:schemeClr val="bg1"/>
                  </a:solidFill>
                  <a:latin typeface="Roboto"/>
                  <a:ea typeface="Roboto"/>
                  <a:cs typeface="Roboto"/>
                  <a:sym typeface="Roboto"/>
                </a:rPr>
                <a:t>6 months</a:t>
              </a:r>
              <a:endParaRPr sz="1400" dirty="0">
                <a:solidFill>
                  <a:schemeClr val="bg1"/>
                </a:solidFill>
                <a:latin typeface="Roboto"/>
                <a:ea typeface="Roboto"/>
                <a:cs typeface="Roboto"/>
                <a:sym typeface="Roboto"/>
              </a:endParaRPr>
            </a:p>
          </p:txBody>
        </p:sp>
        <p:cxnSp>
          <p:nvCxnSpPr>
            <p:cNvPr id="110" name="Google Shape;414;p51">
              <a:extLst>
                <a:ext uri="{FF2B5EF4-FFF2-40B4-BE49-F238E27FC236}">
                  <a16:creationId xmlns:a16="http://schemas.microsoft.com/office/drawing/2014/main" id="{3742852B-CA1B-4AF3-B00F-04C399366770}"/>
                </a:ext>
              </a:extLst>
            </p:cNvPr>
            <p:cNvCxnSpPr>
              <a:endCxn id="94" idx="0"/>
            </p:cNvCxnSpPr>
            <p:nvPr/>
          </p:nvCxnSpPr>
          <p:spPr>
            <a:xfrm>
              <a:off x="1813091" y="1741888"/>
              <a:ext cx="899700" cy="247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415;p51">
              <a:extLst>
                <a:ext uri="{FF2B5EF4-FFF2-40B4-BE49-F238E27FC236}">
                  <a16:creationId xmlns:a16="http://schemas.microsoft.com/office/drawing/2014/main" id="{A7352689-5BD9-46C9-8BE7-D108187199A2}"/>
                </a:ext>
              </a:extLst>
            </p:cNvPr>
            <p:cNvCxnSpPr>
              <a:endCxn id="90" idx="2"/>
            </p:cNvCxnSpPr>
            <p:nvPr/>
          </p:nvCxnSpPr>
          <p:spPr>
            <a:xfrm rot="10800000" flipH="1">
              <a:off x="1813079" y="2980699"/>
              <a:ext cx="899700" cy="258600"/>
            </a:xfrm>
            <a:prstGeom prst="straightConnector1">
              <a:avLst/>
            </a:prstGeom>
            <a:noFill/>
            <a:ln w="9525" cap="flat" cmpd="sng">
              <a:solidFill>
                <a:schemeClr val="dk2"/>
              </a:solidFill>
              <a:prstDash val="solid"/>
              <a:round/>
              <a:headEnd type="none" w="med" len="med"/>
              <a:tailEnd type="none" w="med" len="med"/>
            </a:ln>
          </p:spPr>
        </p:cxnSp>
        <p:sp>
          <p:nvSpPr>
            <p:cNvPr id="112" name="Google Shape;416;p51">
              <a:extLst>
                <a:ext uri="{FF2B5EF4-FFF2-40B4-BE49-F238E27FC236}">
                  <a16:creationId xmlns:a16="http://schemas.microsoft.com/office/drawing/2014/main" id="{0189E8AD-9372-4E16-A1D9-FECA63E7C6F1}"/>
                </a:ext>
              </a:extLst>
            </p:cNvPr>
            <p:cNvSpPr txBox="1"/>
            <p:nvPr/>
          </p:nvSpPr>
          <p:spPr>
            <a:xfrm>
              <a:off x="2510449" y="3785161"/>
              <a:ext cx="1554899" cy="55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400" b="1" dirty="0">
                  <a:solidFill>
                    <a:schemeClr val="bg1"/>
                  </a:solidFill>
                  <a:latin typeface="Roboto"/>
                  <a:ea typeface="Roboto"/>
                  <a:cs typeface="Roboto"/>
                  <a:sym typeface="Roboto"/>
                </a:rPr>
                <a:t>Evidence extraction</a:t>
              </a:r>
              <a:endParaRPr sz="1400" b="1" dirty="0">
                <a:solidFill>
                  <a:schemeClr val="bg1"/>
                </a:solidFill>
                <a:latin typeface="Roboto"/>
                <a:ea typeface="Roboto"/>
                <a:cs typeface="Roboto"/>
                <a:sym typeface="Roboto"/>
              </a:endParaRPr>
            </a:p>
          </p:txBody>
        </p:sp>
        <p:sp>
          <p:nvSpPr>
            <p:cNvPr id="113" name="Google Shape;417;p51">
              <a:extLst>
                <a:ext uri="{FF2B5EF4-FFF2-40B4-BE49-F238E27FC236}">
                  <a16:creationId xmlns:a16="http://schemas.microsoft.com/office/drawing/2014/main" id="{97ABDF30-93A7-4256-A249-4D138936C109}"/>
                </a:ext>
              </a:extLst>
            </p:cNvPr>
            <p:cNvSpPr txBox="1"/>
            <p:nvPr/>
          </p:nvSpPr>
          <p:spPr>
            <a:xfrm>
              <a:off x="2559654" y="1168413"/>
              <a:ext cx="1771695" cy="6985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dirty="0">
                  <a:solidFill>
                    <a:schemeClr val="bg1"/>
                  </a:solidFill>
                  <a:latin typeface="Roboto"/>
                  <a:ea typeface="Roboto"/>
                  <a:cs typeface="Roboto"/>
                  <a:sym typeface="Roboto"/>
                </a:rPr>
                <a:t>264 studies with efficacy data on HCQ for cancer</a:t>
              </a:r>
              <a:endParaRPr sz="1400" b="1" dirty="0">
                <a:solidFill>
                  <a:schemeClr val="bg1"/>
                </a:solidFill>
                <a:latin typeface="Roboto"/>
                <a:ea typeface="Roboto"/>
                <a:cs typeface="Roboto"/>
                <a:sym typeface="Roboto"/>
              </a:endParaRPr>
            </a:p>
          </p:txBody>
        </p:sp>
        <p:sp>
          <p:nvSpPr>
            <p:cNvPr id="114" name="Google Shape;418;p51">
              <a:extLst>
                <a:ext uri="{FF2B5EF4-FFF2-40B4-BE49-F238E27FC236}">
                  <a16:creationId xmlns:a16="http://schemas.microsoft.com/office/drawing/2014/main" id="{4D96F1AE-3CCC-4398-B74F-55E255748551}"/>
                </a:ext>
              </a:extLst>
            </p:cNvPr>
            <p:cNvSpPr txBox="1"/>
            <p:nvPr/>
          </p:nvSpPr>
          <p:spPr>
            <a:xfrm>
              <a:off x="-522136" y="1163382"/>
              <a:ext cx="2990922" cy="7414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dirty="0">
                  <a:solidFill>
                    <a:schemeClr val="bg1"/>
                  </a:solidFill>
                  <a:latin typeface="Roboto"/>
                  <a:ea typeface="Roboto"/>
                  <a:cs typeface="Roboto"/>
                  <a:sym typeface="Roboto"/>
                </a:rPr>
                <a:t>709 studies on hydroxychloroquine (HCQ) and cancer</a:t>
              </a:r>
              <a:endParaRPr sz="1400" b="1" dirty="0">
                <a:solidFill>
                  <a:schemeClr val="bg1"/>
                </a:solidFill>
                <a:latin typeface="Roboto"/>
                <a:ea typeface="Roboto"/>
                <a:cs typeface="Roboto"/>
                <a:sym typeface="Roboto"/>
              </a:endParaRPr>
            </a:p>
          </p:txBody>
        </p:sp>
        <p:sp>
          <p:nvSpPr>
            <p:cNvPr id="115" name="Google Shape;419;p51">
              <a:extLst>
                <a:ext uri="{FF2B5EF4-FFF2-40B4-BE49-F238E27FC236}">
                  <a16:creationId xmlns:a16="http://schemas.microsoft.com/office/drawing/2014/main" id="{F6543E1A-8B33-41C8-88E0-5F1841B6B78E}"/>
                </a:ext>
              </a:extLst>
            </p:cNvPr>
            <p:cNvSpPr/>
            <p:nvPr/>
          </p:nvSpPr>
          <p:spPr>
            <a:xfrm>
              <a:off x="7498475" y="2391126"/>
              <a:ext cx="611388" cy="563382"/>
            </a:xfrm>
            <a:prstGeom prst="flowChartMultidocument">
              <a:avLst/>
            </a:prstGeom>
            <a:solidFill>
              <a:srgbClr val="1696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bg1"/>
                  </a:solidFill>
                </a:rPr>
                <a:t>New</a:t>
              </a:r>
              <a:endParaRPr sz="1000">
                <a:solidFill>
                  <a:schemeClr val="bg1"/>
                </a:solidFill>
              </a:endParaRPr>
            </a:p>
          </p:txBody>
        </p:sp>
        <p:sp>
          <p:nvSpPr>
            <p:cNvPr id="116" name="Google Shape;420;p51">
              <a:extLst>
                <a:ext uri="{FF2B5EF4-FFF2-40B4-BE49-F238E27FC236}">
                  <a16:creationId xmlns:a16="http://schemas.microsoft.com/office/drawing/2014/main" id="{8C0DB642-E5C1-4621-8F85-CF16AC57F2D7}"/>
                </a:ext>
              </a:extLst>
            </p:cNvPr>
            <p:cNvSpPr txBox="1"/>
            <p:nvPr/>
          </p:nvSpPr>
          <p:spPr>
            <a:xfrm>
              <a:off x="7360250" y="2144276"/>
              <a:ext cx="11700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dirty="0">
                  <a:solidFill>
                    <a:schemeClr val="bg1"/>
                  </a:solidFill>
                  <a:latin typeface="Roboto"/>
                  <a:ea typeface="Roboto"/>
                  <a:cs typeface="Roboto"/>
                  <a:sym typeface="Roboto"/>
                </a:rPr>
                <a:t>+  150 studies</a:t>
              </a:r>
              <a:endParaRPr sz="1000" b="1" dirty="0">
                <a:solidFill>
                  <a:schemeClr val="bg1"/>
                </a:solidFill>
                <a:latin typeface="Roboto"/>
                <a:ea typeface="Roboto"/>
                <a:cs typeface="Roboto"/>
                <a:sym typeface="Roboto"/>
              </a:endParaRPr>
            </a:p>
          </p:txBody>
        </p:sp>
        <p:sp>
          <p:nvSpPr>
            <p:cNvPr id="117" name="Google Shape;421;p51">
              <a:extLst>
                <a:ext uri="{FF2B5EF4-FFF2-40B4-BE49-F238E27FC236}">
                  <a16:creationId xmlns:a16="http://schemas.microsoft.com/office/drawing/2014/main" id="{73AFC908-45CB-4DA2-AA5A-954E84751392}"/>
                </a:ext>
              </a:extLst>
            </p:cNvPr>
            <p:cNvSpPr txBox="1"/>
            <p:nvPr/>
          </p:nvSpPr>
          <p:spPr>
            <a:xfrm>
              <a:off x="7170391" y="3774265"/>
              <a:ext cx="1812309" cy="7007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
                </a:spcAft>
                <a:buNone/>
              </a:pPr>
              <a:r>
                <a:rPr lang="en" sz="1400" b="1" dirty="0">
                  <a:solidFill>
                    <a:schemeClr val="bg1"/>
                  </a:solidFill>
                  <a:latin typeface="Roboto"/>
                  <a:ea typeface="Roboto"/>
                  <a:cs typeface="Roboto"/>
                  <a:sym typeface="Roboto"/>
                </a:rPr>
                <a:t>Dynamic corpus</a:t>
              </a:r>
            </a:p>
            <a:p>
              <a:pPr marL="0" lvl="0" indent="0" algn="l" rtl="0">
                <a:spcBef>
                  <a:spcPts val="0"/>
                </a:spcBef>
                <a:spcAft>
                  <a:spcPts val="200"/>
                </a:spcAft>
                <a:buNone/>
              </a:pPr>
              <a:r>
                <a:rPr lang="en" sz="1400" b="1" dirty="0">
                  <a:solidFill>
                    <a:schemeClr val="bg1"/>
                  </a:solidFill>
                  <a:latin typeface="Roboto"/>
                  <a:ea typeface="Roboto"/>
                  <a:cs typeface="Roboto"/>
                  <a:sym typeface="Roboto"/>
                </a:rPr>
                <a:t>New articles daily</a:t>
              </a:r>
              <a:endParaRPr sz="1400" b="1" dirty="0">
                <a:solidFill>
                  <a:schemeClr val="bg1"/>
                </a:solidFill>
                <a:latin typeface="Roboto"/>
                <a:ea typeface="Roboto"/>
                <a:cs typeface="Roboto"/>
                <a:sym typeface="Roboto"/>
              </a:endParaRPr>
            </a:p>
          </p:txBody>
        </p:sp>
        <p:sp>
          <p:nvSpPr>
            <p:cNvPr id="118" name="Google Shape;422;p51">
              <a:extLst>
                <a:ext uri="{FF2B5EF4-FFF2-40B4-BE49-F238E27FC236}">
                  <a16:creationId xmlns:a16="http://schemas.microsoft.com/office/drawing/2014/main" id="{46DB4686-A293-4C4E-8CE9-9F9E8D0D7F71}"/>
                </a:ext>
              </a:extLst>
            </p:cNvPr>
            <p:cNvSpPr txBox="1"/>
            <p:nvPr/>
          </p:nvSpPr>
          <p:spPr>
            <a:xfrm>
              <a:off x="4866725" y="3805819"/>
              <a:ext cx="1637182" cy="55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400" b="1" dirty="0">
                  <a:solidFill>
                    <a:schemeClr val="bg1"/>
                  </a:solidFill>
                  <a:latin typeface="Roboto"/>
                  <a:ea typeface="Roboto"/>
                  <a:cs typeface="Roboto"/>
                  <a:sym typeface="Roboto"/>
                </a:rPr>
                <a:t>Evidence synthesis</a:t>
              </a:r>
              <a:endParaRPr sz="1400" b="1" dirty="0">
                <a:solidFill>
                  <a:schemeClr val="bg1"/>
                </a:solidFill>
                <a:latin typeface="Roboto"/>
                <a:ea typeface="Roboto"/>
                <a:cs typeface="Roboto"/>
                <a:sym typeface="Roboto"/>
              </a:endParaRPr>
            </a:p>
          </p:txBody>
        </p:sp>
        <p:cxnSp>
          <p:nvCxnSpPr>
            <p:cNvPr id="119" name="Google Shape;423;p51">
              <a:extLst>
                <a:ext uri="{FF2B5EF4-FFF2-40B4-BE49-F238E27FC236}">
                  <a16:creationId xmlns:a16="http://schemas.microsoft.com/office/drawing/2014/main" id="{203CB10B-5AC3-4760-B219-2199AE176B8E}"/>
                </a:ext>
              </a:extLst>
            </p:cNvPr>
            <p:cNvCxnSpPr/>
            <p:nvPr/>
          </p:nvCxnSpPr>
          <p:spPr>
            <a:xfrm>
              <a:off x="3902498" y="1999536"/>
              <a:ext cx="1108500" cy="2226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424;p51">
              <a:extLst>
                <a:ext uri="{FF2B5EF4-FFF2-40B4-BE49-F238E27FC236}">
                  <a16:creationId xmlns:a16="http://schemas.microsoft.com/office/drawing/2014/main" id="{BC171ABF-8BE4-48D6-BF38-080B9FE4DB30}"/>
                </a:ext>
              </a:extLst>
            </p:cNvPr>
            <p:cNvCxnSpPr/>
            <p:nvPr/>
          </p:nvCxnSpPr>
          <p:spPr>
            <a:xfrm rot="10800000" flipH="1">
              <a:off x="3930795" y="2712266"/>
              <a:ext cx="1112400" cy="255000"/>
            </a:xfrm>
            <a:prstGeom prst="straightConnector1">
              <a:avLst/>
            </a:prstGeom>
            <a:noFill/>
            <a:ln w="9525" cap="flat" cmpd="sng">
              <a:solidFill>
                <a:schemeClr val="dk2"/>
              </a:solidFill>
              <a:prstDash val="solid"/>
              <a:round/>
              <a:headEnd type="none" w="med" len="med"/>
              <a:tailEnd type="none" w="med" len="med"/>
            </a:ln>
          </p:spPr>
        </p:cxnSp>
        <p:sp>
          <p:nvSpPr>
            <p:cNvPr id="121" name="Google Shape;425;p51">
              <a:extLst>
                <a:ext uri="{FF2B5EF4-FFF2-40B4-BE49-F238E27FC236}">
                  <a16:creationId xmlns:a16="http://schemas.microsoft.com/office/drawing/2014/main" id="{D8EB23DB-16A7-4995-AC11-2C4B0A284832}"/>
                </a:ext>
              </a:extLst>
            </p:cNvPr>
            <p:cNvSpPr txBox="1"/>
            <p:nvPr/>
          </p:nvSpPr>
          <p:spPr>
            <a:xfrm>
              <a:off x="4949007" y="1315565"/>
              <a:ext cx="15549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dirty="0">
                  <a:solidFill>
                    <a:schemeClr val="bg1"/>
                  </a:solidFill>
                  <a:latin typeface="Roboto"/>
                  <a:ea typeface="Roboto"/>
                  <a:cs typeface="Roboto"/>
                  <a:sym typeface="Roboto"/>
                </a:rPr>
                <a:t>1 review article summarizing evidence </a:t>
              </a:r>
              <a:endParaRPr sz="1400" b="1" dirty="0">
                <a:solidFill>
                  <a:schemeClr val="bg1"/>
                </a:solidFill>
                <a:latin typeface="Roboto"/>
                <a:ea typeface="Roboto"/>
                <a:cs typeface="Roboto"/>
                <a:sym typeface="Roboto"/>
              </a:endParaRPr>
            </a:p>
          </p:txBody>
        </p:sp>
        <p:sp>
          <p:nvSpPr>
            <p:cNvPr id="122" name="Google Shape;427;p51">
              <a:extLst>
                <a:ext uri="{FF2B5EF4-FFF2-40B4-BE49-F238E27FC236}">
                  <a16:creationId xmlns:a16="http://schemas.microsoft.com/office/drawing/2014/main" id="{5D183C14-4582-45E6-89D5-E018BEC0A46F}"/>
                </a:ext>
              </a:extLst>
            </p:cNvPr>
            <p:cNvSpPr txBox="1"/>
            <p:nvPr/>
          </p:nvSpPr>
          <p:spPr>
            <a:xfrm>
              <a:off x="7060724" y="1551064"/>
              <a:ext cx="2673442" cy="8104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dirty="0">
                  <a:solidFill>
                    <a:schemeClr val="bg1"/>
                  </a:solidFill>
                  <a:latin typeface="Roboto"/>
                  <a:ea typeface="Roboto"/>
                  <a:cs typeface="Roboto"/>
                  <a:sym typeface="Roboto"/>
                </a:rPr>
                <a:t>Not feasible to integrate evidence from new findings</a:t>
              </a:r>
              <a:endParaRPr sz="1400" b="1" dirty="0">
                <a:solidFill>
                  <a:schemeClr val="bg1"/>
                </a:solidFill>
                <a:latin typeface="Roboto"/>
                <a:ea typeface="Roboto"/>
                <a:cs typeface="Roboto"/>
                <a:sym typeface="Roboto"/>
              </a:endParaRPr>
            </a:p>
          </p:txBody>
        </p:sp>
        <p:grpSp>
          <p:nvGrpSpPr>
            <p:cNvPr id="123" name="Google Shape;428;p51">
              <a:extLst>
                <a:ext uri="{FF2B5EF4-FFF2-40B4-BE49-F238E27FC236}">
                  <a16:creationId xmlns:a16="http://schemas.microsoft.com/office/drawing/2014/main" id="{1D4EDDC6-DD29-4588-B34A-12D7F083F740}"/>
                </a:ext>
              </a:extLst>
            </p:cNvPr>
            <p:cNvGrpSpPr/>
            <p:nvPr/>
          </p:nvGrpSpPr>
          <p:grpSpPr>
            <a:xfrm>
              <a:off x="356960" y="2425922"/>
              <a:ext cx="1805165" cy="354697"/>
              <a:chOff x="1593000" y="2322568"/>
              <a:chExt cx="7422549" cy="643500"/>
            </a:xfrm>
          </p:grpSpPr>
          <p:sp>
            <p:nvSpPr>
              <p:cNvPr id="156" name="Google Shape;429;p51">
                <a:extLst>
                  <a:ext uri="{FF2B5EF4-FFF2-40B4-BE49-F238E27FC236}">
                    <a16:creationId xmlns:a16="http://schemas.microsoft.com/office/drawing/2014/main" id="{945332CB-0948-4D31-8D05-8F865A172026}"/>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57" name="Google Shape;430;p51">
                <a:extLst>
                  <a:ext uri="{FF2B5EF4-FFF2-40B4-BE49-F238E27FC236}">
                    <a16:creationId xmlns:a16="http://schemas.microsoft.com/office/drawing/2014/main" id="{5C96CFBE-26A7-4649-8BA7-A6358FCF3E8C}"/>
                  </a:ext>
                </a:extLst>
              </p:cNvPr>
              <p:cNvSpPr/>
              <p:nvPr/>
            </p:nvSpPr>
            <p:spPr>
              <a:xfrm flipH="1">
                <a:off x="2283025" y="2322575"/>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58" name="Google Shape;431;p51">
                <a:extLst>
                  <a:ext uri="{FF2B5EF4-FFF2-40B4-BE49-F238E27FC236}">
                    <a16:creationId xmlns:a16="http://schemas.microsoft.com/office/drawing/2014/main" id="{E2890C20-63F8-4A11-A753-00EFBF96DED4}"/>
                  </a:ext>
                </a:extLst>
              </p:cNvPr>
              <p:cNvSpPr/>
              <p:nvPr/>
            </p:nvSpPr>
            <p:spPr>
              <a:xfrm rot="-5400000">
                <a:off x="3501574" y="1934671"/>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59" name="Google Shape;432;p51">
                <a:extLst>
                  <a:ext uri="{FF2B5EF4-FFF2-40B4-BE49-F238E27FC236}">
                    <a16:creationId xmlns:a16="http://schemas.microsoft.com/office/drawing/2014/main" id="{17B3C6E8-534D-4244-A6F9-C77F32FFB880}"/>
                  </a:ext>
                </a:extLst>
              </p:cNvPr>
              <p:cNvSpPr/>
              <p:nvPr/>
            </p:nvSpPr>
            <p:spPr>
              <a:xfrm>
                <a:off x="2112085" y="2399952"/>
                <a:ext cx="2275767" cy="49590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3</a:t>
                </a:r>
                <a:endParaRPr sz="800" dirty="0">
                  <a:solidFill>
                    <a:schemeClr val="bg1"/>
                  </a:solidFill>
                  <a:latin typeface="Roboto"/>
                  <a:ea typeface="Roboto"/>
                  <a:cs typeface="Roboto"/>
                  <a:sym typeface="Roboto"/>
                </a:endParaRPr>
              </a:p>
            </p:txBody>
          </p:sp>
          <p:sp>
            <p:nvSpPr>
              <p:cNvPr id="160" name="Google Shape;433;p51">
                <a:extLst>
                  <a:ext uri="{FF2B5EF4-FFF2-40B4-BE49-F238E27FC236}">
                    <a16:creationId xmlns:a16="http://schemas.microsoft.com/office/drawing/2014/main" id="{DD2845AC-C624-44CD-9B5E-32E0EEE4D4FC}"/>
                  </a:ext>
                </a:extLst>
              </p:cNvPr>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61" name="Google Shape;434;p51">
                <a:extLst>
                  <a:ext uri="{FF2B5EF4-FFF2-40B4-BE49-F238E27FC236}">
                    <a16:creationId xmlns:a16="http://schemas.microsoft.com/office/drawing/2014/main" id="{E484F3AF-868A-43B6-A064-7B28E55BAC3F}"/>
                  </a:ext>
                </a:extLst>
              </p:cNvPr>
              <p:cNvSpPr/>
              <p:nvPr/>
            </p:nvSpPr>
            <p:spPr>
              <a:xfrm>
                <a:off x="4387848" y="2323750"/>
                <a:ext cx="4627701"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In vivo study</a:t>
                </a:r>
                <a:endParaRPr sz="800" dirty="0">
                  <a:solidFill>
                    <a:schemeClr val="bg1"/>
                  </a:solidFill>
                  <a:latin typeface="Roboto"/>
                  <a:ea typeface="Roboto"/>
                  <a:cs typeface="Roboto"/>
                  <a:sym typeface="Roboto"/>
                </a:endParaRPr>
              </a:p>
            </p:txBody>
          </p:sp>
        </p:grpSp>
        <p:grpSp>
          <p:nvGrpSpPr>
            <p:cNvPr id="124" name="Google Shape;435;p51">
              <a:extLst>
                <a:ext uri="{FF2B5EF4-FFF2-40B4-BE49-F238E27FC236}">
                  <a16:creationId xmlns:a16="http://schemas.microsoft.com/office/drawing/2014/main" id="{C56BE7A5-89D1-4A3D-81F7-757EA1C7C27A}"/>
                </a:ext>
              </a:extLst>
            </p:cNvPr>
            <p:cNvGrpSpPr/>
            <p:nvPr/>
          </p:nvGrpSpPr>
          <p:grpSpPr>
            <a:xfrm>
              <a:off x="356960" y="2064743"/>
              <a:ext cx="1654875" cy="354697"/>
              <a:chOff x="1593000" y="2322568"/>
              <a:chExt cx="6804581" cy="643500"/>
            </a:xfrm>
          </p:grpSpPr>
          <p:sp>
            <p:nvSpPr>
              <p:cNvPr id="150" name="Google Shape;436;p51">
                <a:extLst>
                  <a:ext uri="{FF2B5EF4-FFF2-40B4-BE49-F238E27FC236}">
                    <a16:creationId xmlns:a16="http://schemas.microsoft.com/office/drawing/2014/main" id="{546D0AE7-EBDA-44F9-8B7F-486FACFC418D}"/>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51" name="Google Shape;437;p51">
                <a:extLst>
                  <a:ext uri="{FF2B5EF4-FFF2-40B4-BE49-F238E27FC236}">
                    <a16:creationId xmlns:a16="http://schemas.microsoft.com/office/drawing/2014/main" id="{A891C9C7-9B1C-42E4-AD8D-08CF79278B1E}"/>
                  </a:ext>
                </a:extLst>
              </p:cNvPr>
              <p:cNvSpPr/>
              <p:nvPr/>
            </p:nvSpPr>
            <p:spPr>
              <a:xfrm flipH="1">
                <a:off x="2283025" y="2322575"/>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52" name="Google Shape;438;p51">
                <a:extLst>
                  <a:ext uri="{FF2B5EF4-FFF2-40B4-BE49-F238E27FC236}">
                    <a16:creationId xmlns:a16="http://schemas.microsoft.com/office/drawing/2014/main" id="{18AAA442-1EE5-476D-83D6-11C2DA9D0A76}"/>
                  </a:ext>
                </a:extLst>
              </p:cNvPr>
              <p:cNvSpPr/>
              <p:nvPr/>
            </p:nvSpPr>
            <p:spPr>
              <a:xfrm rot="-5400000">
                <a:off x="3501574" y="1934671"/>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53" name="Google Shape;439;p51">
                <a:extLst>
                  <a:ext uri="{FF2B5EF4-FFF2-40B4-BE49-F238E27FC236}">
                    <a16:creationId xmlns:a16="http://schemas.microsoft.com/office/drawing/2014/main" id="{0B134056-873D-4E6A-A24D-CC03CD60156D}"/>
                  </a:ext>
                </a:extLst>
              </p:cNvPr>
              <p:cNvSpPr/>
              <p:nvPr/>
            </p:nvSpPr>
            <p:spPr>
              <a:xfrm>
                <a:off x="2058800" y="2399951"/>
                <a:ext cx="2224526"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2</a:t>
                </a:r>
                <a:endParaRPr sz="800" dirty="0">
                  <a:solidFill>
                    <a:schemeClr val="bg1"/>
                  </a:solidFill>
                  <a:latin typeface="Roboto"/>
                  <a:ea typeface="Roboto"/>
                  <a:cs typeface="Roboto"/>
                  <a:sym typeface="Roboto"/>
                </a:endParaRPr>
              </a:p>
            </p:txBody>
          </p:sp>
          <p:sp>
            <p:nvSpPr>
              <p:cNvPr id="154" name="Google Shape;440;p51">
                <a:extLst>
                  <a:ext uri="{FF2B5EF4-FFF2-40B4-BE49-F238E27FC236}">
                    <a16:creationId xmlns:a16="http://schemas.microsoft.com/office/drawing/2014/main" id="{DA245881-2CD1-4768-A04C-9B07FEFD6611}"/>
                  </a:ext>
                </a:extLst>
              </p:cNvPr>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55" name="Google Shape;441;p51">
                <a:extLst>
                  <a:ext uri="{FF2B5EF4-FFF2-40B4-BE49-F238E27FC236}">
                    <a16:creationId xmlns:a16="http://schemas.microsoft.com/office/drawing/2014/main" id="{C6C5CE2C-8CB0-4616-BED7-E6D254EBBE95}"/>
                  </a:ext>
                </a:extLst>
              </p:cNvPr>
              <p:cNvSpPr/>
              <p:nvPr/>
            </p:nvSpPr>
            <p:spPr>
              <a:xfrm>
                <a:off x="4387852" y="2323750"/>
                <a:ext cx="4009729"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In vitro study</a:t>
                </a:r>
                <a:endParaRPr sz="800" dirty="0">
                  <a:solidFill>
                    <a:schemeClr val="bg1"/>
                  </a:solidFill>
                  <a:latin typeface="Roboto"/>
                  <a:ea typeface="Roboto"/>
                  <a:cs typeface="Roboto"/>
                  <a:sym typeface="Roboto"/>
                </a:endParaRPr>
              </a:p>
            </p:txBody>
          </p:sp>
        </p:grpSp>
        <p:grpSp>
          <p:nvGrpSpPr>
            <p:cNvPr id="125" name="Google Shape;442;p51">
              <a:extLst>
                <a:ext uri="{FF2B5EF4-FFF2-40B4-BE49-F238E27FC236}">
                  <a16:creationId xmlns:a16="http://schemas.microsoft.com/office/drawing/2014/main" id="{DBD672B5-A492-4AD2-8968-9F9CEBF5FE60}"/>
                </a:ext>
              </a:extLst>
            </p:cNvPr>
            <p:cNvGrpSpPr/>
            <p:nvPr/>
          </p:nvGrpSpPr>
          <p:grpSpPr>
            <a:xfrm>
              <a:off x="356957" y="2882635"/>
              <a:ext cx="1667946" cy="354697"/>
              <a:chOff x="1593000" y="2322568"/>
              <a:chExt cx="6858328" cy="643500"/>
            </a:xfrm>
          </p:grpSpPr>
          <p:sp>
            <p:nvSpPr>
              <p:cNvPr id="144" name="Google Shape;443;p51">
                <a:extLst>
                  <a:ext uri="{FF2B5EF4-FFF2-40B4-BE49-F238E27FC236}">
                    <a16:creationId xmlns:a16="http://schemas.microsoft.com/office/drawing/2014/main" id="{D9C8762F-92DB-4194-A994-F6BB3B5B72D5}"/>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45" name="Google Shape;444;p51">
                <a:extLst>
                  <a:ext uri="{FF2B5EF4-FFF2-40B4-BE49-F238E27FC236}">
                    <a16:creationId xmlns:a16="http://schemas.microsoft.com/office/drawing/2014/main" id="{0B26EA15-5E21-4C60-BDD6-2EEB502BADAC}"/>
                  </a:ext>
                </a:extLst>
              </p:cNvPr>
              <p:cNvSpPr/>
              <p:nvPr/>
            </p:nvSpPr>
            <p:spPr>
              <a:xfrm flipH="1">
                <a:off x="2283025" y="2322575"/>
                <a:ext cx="1844400" cy="6426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46" name="Google Shape;445;p51">
                <a:extLst>
                  <a:ext uri="{FF2B5EF4-FFF2-40B4-BE49-F238E27FC236}">
                    <a16:creationId xmlns:a16="http://schemas.microsoft.com/office/drawing/2014/main" id="{381EE051-491B-491A-A9C1-E42366E08836}"/>
                  </a:ext>
                </a:extLst>
              </p:cNvPr>
              <p:cNvSpPr/>
              <p:nvPr/>
            </p:nvSpPr>
            <p:spPr>
              <a:xfrm rot="-5400000">
                <a:off x="3501574" y="1934671"/>
                <a:ext cx="643356" cy="1419149"/>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47" name="Google Shape;446;p51">
                <a:extLst>
                  <a:ext uri="{FF2B5EF4-FFF2-40B4-BE49-F238E27FC236}">
                    <a16:creationId xmlns:a16="http://schemas.microsoft.com/office/drawing/2014/main" id="{21ADEE95-E3E7-4544-B191-087C09C02912}"/>
                  </a:ext>
                </a:extLst>
              </p:cNvPr>
              <p:cNvSpPr/>
              <p:nvPr/>
            </p:nvSpPr>
            <p:spPr>
              <a:xfrm>
                <a:off x="2011257" y="2405210"/>
                <a:ext cx="3047539" cy="49590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709</a:t>
                </a:r>
                <a:endParaRPr sz="800" dirty="0">
                  <a:solidFill>
                    <a:schemeClr val="bg1"/>
                  </a:solidFill>
                  <a:latin typeface="Roboto"/>
                  <a:ea typeface="Roboto"/>
                  <a:cs typeface="Roboto"/>
                  <a:sym typeface="Roboto"/>
                </a:endParaRPr>
              </a:p>
            </p:txBody>
          </p:sp>
          <p:sp>
            <p:nvSpPr>
              <p:cNvPr id="148" name="Google Shape;447;p51">
                <a:extLst>
                  <a:ext uri="{FF2B5EF4-FFF2-40B4-BE49-F238E27FC236}">
                    <a16:creationId xmlns:a16="http://schemas.microsoft.com/office/drawing/2014/main" id="{ED28B4DD-E763-47D6-8B6A-EC7E316A5720}"/>
                  </a:ext>
                </a:extLst>
              </p:cNvPr>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49" name="Google Shape;448;p51">
                <a:extLst>
                  <a:ext uri="{FF2B5EF4-FFF2-40B4-BE49-F238E27FC236}">
                    <a16:creationId xmlns:a16="http://schemas.microsoft.com/office/drawing/2014/main" id="{7EF803AB-7E8D-45B4-A3EB-4906BFD1C410}"/>
                  </a:ext>
                </a:extLst>
              </p:cNvPr>
              <p:cNvSpPr/>
              <p:nvPr/>
            </p:nvSpPr>
            <p:spPr>
              <a:xfrm>
                <a:off x="4387844" y="2323750"/>
                <a:ext cx="4063484" cy="64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Observational study</a:t>
                </a:r>
                <a:endParaRPr sz="800" dirty="0">
                  <a:solidFill>
                    <a:schemeClr val="bg1"/>
                  </a:solidFill>
                  <a:latin typeface="Roboto"/>
                  <a:ea typeface="Roboto"/>
                  <a:cs typeface="Roboto"/>
                  <a:sym typeface="Roboto"/>
                </a:endParaRPr>
              </a:p>
            </p:txBody>
          </p:sp>
        </p:grpSp>
        <p:sp>
          <p:nvSpPr>
            <p:cNvPr id="126" name="Google Shape;449;p51">
              <a:extLst>
                <a:ext uri="{FF2B5EF4-FFF2-40B4-BE49-F238E27FC236}">
                  <a16:creationId xmlns:a16="http://schemas.microsoft.com/office/drawing/2014/main" id="{B81530EF-260F-4A8C-BB23-CF12F78C670C}"/>
                </a:ext>
              </a:extLst>
            </p:cNvPr>
            <p:cNvSpPr/>
            <p:nvPr/>
          </p:nvSpPr>
          <p:spPr>
            <a:xfrm>
              <a:off x="876283" y="1703558"/>
              <a:ext cx="929700" cy="35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27" name="Google Shape;450;p51">
              <a:extLst>
                <a:ext uri="{FF2B5EF4-FFF2-40B4-BE49-F238E27FC236}">
                  <a16:creationId xmlns:a16="http://schemas.microsoft.com/office/drawing/2014/main" id="{97A50EA8-B36A-4D6B-9778-5F429CBD6DAE}"/>
                </a:ext>
              </a:extLst>
            </p:cNvPr>
            <p:cNvSpPr/>
            <p:nvPr/>
          </p:nvSpPr>
          <p:spPr>
            <a:xfrm flipH="1">
              <a:off x="524832" y="1703562"/>
              <a:ext cx="448500" cy="3543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bg1"/>
                </a:solidFill>
              </a:endParaRPr>
            </a:p>
          </p:txBody>
        </p:sp>
        <p:sp>
          <p:nvSpPr>
            <p:cNvPr id="128" name="Google Shape;451;p51">
              <a:extLst>
                <a:ext uri="{FF2B5EF4-FFF2-40B4-BE49-F238E27FC236}">
                  <a16:creationId xmlns:a16="http://schemas.microsoft.com/office/drawing/2014/main" id="{2A575143-7FC1-40E2-BDE0-08FAB0B52012}"/>
                </a:ext>
              </a:extLst>
            </p:cNvPr>
            <p:cNvSpPr/>
            <p:nvPr/>
          </p:nvSpPr>
          <p:spPr>
            <a:xfrm>
              <a:off x="356960" y="1703558"/>
              <a:ext cx="167700" cy="3540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29" name="Google Shape;452;p51">
              <a:extLst>
                <a:ext uri="{FF2B5EF4-FFF2-40B4-BE49-F238E27FC236}">
                  <a16:creationId xmlns:a16="http://schemas.microsoft.com/office/drawing/2014/main" id="{42CAC117-D93B-4200-9B09-155E71CB096C}"/>
                </a:ext>
              </a:extLst>
            </p:cNvPr>
            <p:cNvSpPr/>
            <p:nvPr/>
          </p:nvSpPr>
          <p:spPr>
            <a:xfrm>
              <a:off x="1036668" y="1704210"/>
              <a:ext cx="7227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a:ea typeface="Roboto"/>
                  <a:cs typeface="Roboto"/>
                  <a:sym typeface="Roboto"/>
                </a:rPr>
                <a:t>Clinical trial</a:t>
              </a:r>
              <a:endParaRPr sz="800" dirty="0">
                <a:solidFill>
                  <a:schemeClr val="bg1"/>
                </a:solidFill>
                <a:latin typeface="Roboto"/>
                <a:ea typeface="Roboto"/>
                <a:cs typeface="Roboto"/>
                <a:sym typeface="Roboto"/>
              </a:endParaRPr>
            </a:p>
          </p:txBody>
        </p:sp>
        <p:sp>
          <p:nvSpPr>
            <p:cNvPr id="130" name="Google Shape;453;p51">
              <a:extLst>
                <a:ext uri="{FF2B5EF4-FFF2-40B4-BE49-F238E27FC236}">
                  <a16:creationId xmlns:a16="http://schemas.microsoft.com/office/drawing/2014/main" id="{6723D4B9-2F08-4589-B063-3774C921993D}"/>
                </a:ext>
              </a:extLst>
            </p:cNvPr>
            <p:cNvSpPr/>
            <p:nvPr/>
          </p:nvSpPr>
          <p:spPr>
            <a:xfrm rot="-5400000">
              <a:off x="722049" y="1708299"/>
              <a:ext cx="354618" cy="345137"/>
            </a:xfrm>
            <a:prstGeom prst="flowChartOffpageConnector">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chemeClr val="bg1"/>
                </a:solidFill>
              </a:endParaRPr>
            </a:p>
          </p:txBody>
        </p:sp>
        <p:sp>
          <p:nvSpPr>
            <p:cNvPr id="131" name="Google Shape;454;p51">
              <a:extLst>
                <a:ext uri="{FF2B5EF4-FFF2-40B4-BE49-F238E27FC236}">
                  <a16:creationId xmlns:a16="http://schemas.microsoft.com/office/drawing/2014/main" id="{FD6BDBA9-AEEC-44E5-B862-E6D39E28F2EA}"/>
                </a:ext>
              </a:extLst>
            </p:cNvPr>
            <p:cNvSpPr/>
            <p:nvPr/>
          </p:nvSpPr>
          <p:spPr>
            <a:xfrm>
              <a:off x="2765700" y="2015438"/>
              <a:ext cx="548360" cy="19062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1</a:t>
              </a:r>
              <a:endParaRPr sz="800" dirty="0">
                <a:solidFill>
                  <a:schemeClr val="bg1"/>
                </a:solidFill>
                <a:latin typeface="Roboto"/>
                <a:ea typeface="Roboto"/>
                <a:cs typeface="Roboto"/>
                <a:sym typeface="Roboto"/>
              </a:endParaRPr>
            </a:p>
          </p:txBody>
        </p:sp>
        <p:sp>
          <p:nvSpPr>
            <p:cNvPr id="132" name="Google Shape;455;p51">
              <a:extLst>
                <a:ext uri="{FF2B5EF4-FFF2-40B4-BE49-F238E27FC236}">
                  <a16:creationId xmlns:a16="http://schemas.microsoft.com/office/drawing/2014/main" id="{05AC61BA-1E56-4FB7-9C03-0BD2A0030E5A}"/>
                </a:ext>
              </a:extLst>
            </p:cNvPr>
            <p:cNvSpPr/>
            <p:nvPr/>
          </p:nvSpPr>
          <p:spPr>
            <a:xfrm>
              <a:off x="470243" y="1746212"/>
              <a:ext cx="540926" cy="273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1</a:t>
              </a:r>
              <a:endParaRPr sz="800" dirty="0">
                <a:solidFill>
                  <a:schemeClr val="bg1"/>
                </a:solidFill>
                <a:latin typeface="Roboto"/>
                <a:ea typeface="Roboto"/>
                <a:cs typeface="Roboto"/>
                <a:sym typeface="Roboto"/>
              </a:endParaRPr>
            </a:p>
          </p:txBody>
        </p:sp>
        <p:sp>
          <p:nvSpPr>
            <p:cNvPr id="133" name="Google Shape;456;p51">
              <a:extLst>
                <a:ext uri="{FF2B5EF4-FFF2-40B4-BE49-F238E27FC236}">
                  <a16:creationId xmlns:a16="http://schemas.microsoft.com/office/drawing/2014/main" id="{285218CA-B251-4A14-A2E3-7C6B094BD0A5}"/>
                </a:ext>
              </a:extLst>
            </p:cNvPr>
            <p:cNvSpPr txBox="1"/>
            <p:nvPr/>
          </p:nvSpPr>
          <p:spPr>
            <a:xfrm>
              <a:off x="4573325" y="2981150"/>
              <a:ext cx="2061600" cy="421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Font typeface="Arial"/>
                <a:buNone/>
              </a:pPr>
              <a:r>
                <a:rPr lang="en" sz="1000" dirty="0" err="1">
                  <a:solidFill>
                    <a:schemeClr val="bg1"/>
                  </a:solidFill>
                  <a:latin typeface="Verdana"/>
                  <a:ea typeface="Verdana"/>
                  <a:cs typeface="Verdana"/>
                  <a:sym typeface="Verdana"/>
                </a:rPr>
                <a:t>Verbaanderd</a:t>
              </a:r>
              <a:r>
                <a:rPr lang="en" sz="1000" dirty="0">
                  <a:solidFill>
                    <a:schemeClr val="bg1"/>
                  </a:solidFill>
                  <a:latin typeface="Verdana"/>
                  <a:ea typeface="Verdana"/>
                  <a:cs typeface="Verdana"/>
                  <a:sym typeface="Verdana"/>
                </a:rPr>
                <a:t> </a:t>
              </a:r>
              <a:r>
                <a:rPr lang="en" sz="1000" i="1" dirty="0" err="1">
                  <a:solidFill>
                    <a:schemeClr val="bg1"/>
                  </a:solidFill>
                  <a:latin typeface="Verdana"/>
                  <a:ea typeface="Verdana"/>
                  <a:cs typeface="Verdana"/>
                  <a:sym typeface="Verdana"/>
                </a:rPr>
                <a:t>eCancer</a:t>
              </a:r>
              <a:r>
                <a:rPr lang="en" sz="1000" i="1" dirty="0">
                  <a:solidFill>
                    <a:schemeClr val="bg1"/>
                  </a:solidFill>
                  <a:latin typeface="Verdana"/>
                  <a:ea typeface="Verdana"/>
                  <a:cs typeface="Verdana"/>
                  <a:sym typeface="Verdana"/>
                </a:rPr>
                <a:t> </a:t>
              </a:r>
              <a:r>
                <a:rPr lang="en" sz="1000" dirty="0">
                  <a:solidFill>
                    <a:schemeClr val="bg1"/>
                  </a:solidFill>
                  <a:latin typeface="Verdana"/>
                  <a:ea typeface="Verdana"/>
                  <a:cs typeface="Verdana"/>
                  <a:sym typeface="Verdana"/>
                </a:rPr>
                <a:t>2017</a:t>
              </a:r>
              <a:endParaRPr sz="1000" dirty="0">
                <a:solidFill>
                  <a:schemeClr val="bg1"/>
                </a:solidFill>
                <a:latin typeface="Verdana"/>
                <a:ea typeface="Verdana"/>
                <a:cs typeface="Verdana"/>
                <a:sym typeface="Verdana"/>
              </a:endParaRPr>
            </a:p>
          </p:txBody>
        </p:sp>
        <p:pic>
          <p:nvPicPr>
            <p:cNvPr id="134" name="Google Shape;457;p51">
              <a:extLst>
                <a:ext uri="{FF2B5EF4-FFF2-40B4-BE49-F238E27FC236}">
                  <a16:creationId xmlns:a16="http://schemas.microsoft.com/office/drawing/2014/main" id="{B598507F-91AA-40CD-8DE8-8C5F876E6B43}"/>
                </a:ext>
              </a:extLst>
            </p:cNvPr>
            <p:cNvPicPr preferRelativeResize="0"/>
            <p:nvPr/>
          </p:nvPicPr>
          <p:blipFill>
            <a:blip r:embed="rId3">
              <a:alphaModFix/>
            </a:blip>
            <a:stretch>
              <a:fillRect/>
            </a:stretch>
          </p:blipFill>
          <p:spPr>
            <a:xfrm>
              <a:off x="5029775" y="2062946"/>
              <a:ext cx="1104025" cy="889640"/>
            </a:xfrm>
            <a:prstGeom prst="rect">
              <a:avLst/>
            </a:prstGeom>
            <a:noFill/>
            <a:ln>
              <a:noFill/>
            </a:ln>
          </p:spPr>
        </p:pic>
        <p:sp>
          <p:nvSpPr>
            <p:cNvPr id="135" name="Google Shape;458;p51">
              <a:extLst>
                <a:ext uri="{FF2B5EF4-FFF2-40B4-BE49-F238E27FC236}">
                  <a16:creationId xmlns:a16="http://schemas.microsoft.com/office/drawing/2014/main" id="{C6680101-3856-474C-AAE4-39C81C6D7F2B}"/>
                </a:ext>
              </a:extLst>
            </p:cNvPr>
            <p:cNvSpPr/>
            <p:nvPr/>
          </p:nvSpPr>
          <p:spPr>
            <a:xfrm>
              <a:off x="2699377" y="2768571"/>
              <a:ext cx="780998" cy="187504"/>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264</a:t>
              </a:r>
              <a:endParaRPr sz="800" dirty="0">
                <a:solidFill>
                  <a:schemeClr val="bg1"/>
                </a:solidFill>
                <a:latin typeface="Roboto"/>
                <a:ea typeface="Roboto"/>
                <a:cs typeface="Roboto"/>
                <a:sym typeface="Roboto"/>
              </a:endParaRPr>
            </a:p>
          </p:txBody>
        </p:sp>
        <p:sp>
          <p:nvSpPr>
            <p:cNvPr id="136" name="Google Shape;459;p51">
              <a:extLst>
                <a:ext uri="{FF2B5EF4-FFF2-40B4-BE49-F238E27FC236}">
                  <a16:creationId xmlns:a16="http://schemas.microsoft.com/office/drawing/2014/main" id="{74F5DD82-961D-4677-B95E-33144A80E386}"/>
                </a:ext>
              </a:extLst>
            </p:cNvPr>
            <p:cNvSpPr/>
            <p:nvPr/>
          </p:nvSpPr>
          <p:spPr>
            <a:xfrm>
              <a:off x="2765599" y="2482488"/>
              <a:ext cx="548462" cy="19146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3</a:t>
              </a:r>
              <a:endParaRPr sz="800" dirty="0">
                <a:solidFill>
                  <a:schemeClr val="bg1"/>
                </a:solidFill>
                <a:latin typeface="Roboto"/>
                <a:ea typeface="Roboto"/>
                <a:cs typeface="Roboto"/>
                <a:sym typeface="Roboto"/>
              </a:endParaRPr>
            </a:p>
          </p:txBody>
        </p:sp>
        <p:sp>
          <p:nvSpPr>
            <p:cNvPr id="137" name="Google Shape;460;p51">
              <a:extLst>
                <a:ext uri="{FF2B5EF4-FFF2-40B4-BE49-F238E27FC236}">
                  <a16:creationId xmlns:a16="http://schemas.microsoft.com/office/drawing/2014/main" id="{B2F90C43-F826-429F-BB28-43758393C11D}"/>
                </a:ext>
              </a:extLst>
            </p:cNvPr>
            <p:cNvSpPr/>
            <p:nvPr/>
          </p:nvSpPr>
          <p:spPr>
            <a:xfrm>
              <a:off x="2765599" y="2248888"/>
              <a:ext cx="559671" cy="16989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bg1"/>
                  </a:solidFill>
                  <a:latin typeface="Roboto Medium"/>
                  <a:ea typeface="Roboto Medium"/>
                  <a:cs typeface="Roboto Medium"/>
                  <a:sym typeface="Roboto Medium"/>
                </a:rPr>
                <a:t>Study 2</a:t>
              </a:r>
              <a:endParaRPr sz="800" dirty="0">
                <a:solidFill>
                  <a:schemeClr val="bg1"/>
                </a:solidFill>
                <a:latin typeface="Roboto"/>
                <a:ea typeface="Roboto"/>
                <a:cs typeface="Roboto"/>
                <a:sym typeface="Roboto"/>
              </a:endParaRPr>
            </a:p>
          </p:txBody>
        </p:sp>
        <p:sp>
          <p:nvSpPr>
            <p:cNvPr id="138" name="Google Shape;461;p51">
              <a:extLst>
                <a:ext uri="{FF2B5EF4-FFF2-40B4-BE49-F238E27FC236}">
                  <a16:creationId xmlns:a16="http://schemas.microsoft.com/office/drawing/2014/main" id="{7008BA23-E6DC-4520-9C38-C8359F58498D}"/>
                </a:ext>
              </a:extLst>
            </p:cNvPr>
            <p:cNvSpPr/>
            <p:nvPr/>
          </p:nvSpPr>
          <p:spPr>
            <a:xfrm>
              <a:off x="973325" y="2779375"/>
              <a:ext cx="28200" cy="28200"/>
            </a:xfrm>
            <a:prstGeom prst="ellipse">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9" name="Google Shape;462;p51">
              <a:extLst>
                <a:ext uri="{FF2B5EF4-FFF2-40B4-BE49-F238E27FC236}">
                  <a16:creationId xmlns:a16="http://schemas.microsoft.com/office/drawing/2014/main" id="{83353509-C3DA-44D1-A9CC-E312DBACEC2B}"/>
                </a:ext>
              </a:extLst>
            </p:cNvPr>
            <p:cNvSpPr/>
            <p:nvPr/>
          </p:nvSpPr>
          <p:spPr>
            <a:xfrm>
              <a:off x="973325" y="2817525"/>
              <a:ext cx="28200" cy="28200"/>
            </a:xfrm>
            <a:prstGeom prst="ellipse">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0" name="Google Shape;463;p51">
              <a:extLst>
                <a:ext uri="{FF2B5EF4-FFF2-40B4-BE49-F238E27FC236}">
                  <a16:creationId xmlns:a16="http://schemas.microsoft.com/office/drawing/2014/main" id="{F0373576-BA76-4323-AD38-B5DF771BF687}"/>
                </a:ext>
              </a:extLst>
            </p:cNvPr>
            <p:cNvSpPr/>
            <p:nvPr/>
          </p:nvSpPr>
          <p:spPr>
            <a:xfrm>
              <a:off x="973325" y="2856075"/>
              <a:ext cx="28200" cy="28200"/>
            </a:xfrm>
            <a:prstGeom prst="ellipse">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1" name="Google Shape;464;p51">
              <a:extLst>
                <a:ext uri="{FF2B5EF4-FFF2-40B4-BE49-F238E27FC236}">
                  <a16:creationId xmlns:a16="http://schemas.microsoft.com/office/drawing/2014/main" id="{1D3D8751-A992-485A-803B-6AB89CCEB21E}"/>
                </a:ext>
              </a:extLst>
            </p:cNvPr>
            <p:cNvSpPr/>
            <p:nvPr/>
          </p:nvSpPr>
          <p:spPr>
            <a:xfrm>
              <a:off x="3202058" y="2684522"/>
              <a:ext cx="18000" cy="18000"/>
            </a:xfrm>
            <a:prstGeom prst="ellipse">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2" name="Google Shape;465;p51">
              <a:extLst>
                <a:ext uri="{FF2B5EF4-FFF2-40B4-BE49-F238E27FC236}">
                  <a16:creationId xmlns:a16="http://schemas.microsoft.com/office/drawing/2014/main" id="{69772870-5EF6-4125-A5DD-1456C4EC14AF}"/>
                </a:ext>
              </a:extLst>
            </p:cNvPr>
            <p:cNvSpPr/>
            <p:nvPr/>
          </p:nvSpPr>
          <p:spPr>
            <a:xfrm>
              <a:off x="3202050" y="2709761"/>
              <a:ext cx="18000" cy="18000"/>
            </a:xfrm>
            <a:prstGeom prst="ellipse">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3" name="Google Shape;466;p51">
              <a:extLst>
                <a:ext uri="{FF2B5EF4-FFF2-40B4-BE49-F238E27FC236}">
                  <a16:creationId xmlns:a16="http://schemas.microsoft.com/office/drawing/2014/main" id="{B76C2238-69ED-401F-A0CC-F9F854B0EB58}"/>
                </a:ext>
              </a:extLst>
            </p:cNvPr>
            <p:cNvSpPr/>
            <p:nvPr/>
          </p:nvSpPr>
          <p:spPr>
            <a:xfrm>
              <a:off x="3202050" y="2734977"/>
              <a:ext cx="18000" cy="18000"/>
            </a:xfrm>
            <a:prstGeom prst="ellipse">
              <a:avLst/>
            </a:prstGeom>
            <a:solidFill>
              <a:srgbClr val="FCB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Tree>
    <p:extLst>
      <p:ext uri="{BB962C8B-B14F-4D97-AF65-F5344CB8AC3E}">
        <p14:creationId xmlns:p14="http://schemas.microsoft.com/office/powerpoint/2010/main" val="7584117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433324" cy="596635"/>
          </a:xfrm>
        </p:spPr>
        <p:txBody>
          <a:bodyPr/>
          <a:lstStyle/>
          <a:p>
            <a:r>
              <a:rPr lang="en-US" dirty="0"/>
              <a:t>NLP Pipeline for Extracting Evidence from Scientific Publications </a:t>
            </a:r>
          </a:p>
        </p:txBody>
      </p:sp>
      <p:sp>
        <p:nvSpPr>
          <p:cNvPr id="75" name="TextBox 74">
            <a:extLst>
              <a:ext uri="{FF2B5EF4-FFF2-40B4-BE49-F238E27FC236}">
                <a16:creationId xmlns:a16="http://schemas.microsoft.com/office/drawing/2014/main" id="{DD05DFC2-AF66-4724-B1D7-6F4FEB6A3083}"/>
              </a:ext>
            </a:extLst>
          </p:cNvPr>
          <p:cNvSpPr txBox="1"/>
          <p:nvPr/>
        </p:nvSpPr>
        <p:spPr>
          <a:xfrm>
            <a:off x="3006247" y="5077785"/>
            <a:ext cx="184731" cy="369332"/>
          </a:xfrm>
          <a:prstGeom prst="rect">
            <a:avLst/>
          </a:prstGeom>
          <a:noFill/>
        </p:spPr>
        <p:txBody>
          <a:bodyPr wrap="none" rtlCol="0">
            <a:spAutoFit/>
          </a:bodyPr>
          <a:lstStyle/>
          <a:p>
            <a:endParaRPr lang="en-US" dirty="0">
              <a:solidFill>
                <a:schemeClr val="bg1"/>
              </a:solidFill>
            </a:endParaRPr>
          </a:p>
        </p:txBody>
      </p:sp>
      <p:pic>
        <p:nvPicPr>
          <p:cNvPr id="170" name="Picture 169" descr="A picture containing drawing&#10;&#10;Description automatically generated">
            <a:extLst>
              <a:ext uri="{FF2B5EF4-FFF2-40B4-BE49-F238E27FC236}">
                <a16:creationId xmlns:a16="http://schemas.microsoft.com/office/drawing/2014/main" id="{1A5CE514-86B6-4871-84EF-66FCBE644C39}"/>
              </a:ext>
            </a:extLst>
          </p:cNvPr>
          <p:cNvPicPr>
            <a:picLocks noChangeAspect="1"/>
          </p:cNvPicPr>
          <p:nvPr/>
        </p:nvPicPr>
        <p:blipFill>
          <a:blip r:embed="rId3"/>
          <a:stretch>
            <a:fillRect/>
          </a:stretch>
        </p:blipFill>
        <p:spPr>
          <a:xfrm>
            <a:off x="78021" y="1988939"/>
            <a:ext cx="12035957" cy="2457221"/>
          </a:xfrm>
          <a:prstGeom prst="rect">
            <a:avLst/>
          </a:prstGeom>
        </p:spPr>
      </p:pic>
      <p:sp>
        <p:nvSpPr>
          <p:cNvPr id="4" name="Content Placeholder 3">
            <a:extLst>
              <a:ext uri="{FF2B5EF4-FFF2-40B4-BE49-F238E27FC236}">
                <a16:creationId xmlns:a16="http://schemas.microsoft.com/office/drawing/2014/main" id="{66EE03EB-5497-4904-8360-81D4967F7F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062117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Pandemics</a:t>
            </a:r>
          </a:p>
        </p:txBody>
      </p:sp>
      <p:sp>
        <p:nvSpPr>
          <p:cNvPr id="3" name="Content Placeholder 2"/>
          <p:cNvSpPr>
            <a:spLocks noGrp="1"/>
          </p:cNvSpPr>
          <p:nvPr>
            <p:ph idx="1"/>
          </p:nvPr>
        </p:nvSpPr>
        <p:spPr/>
        <p:txBody>
          <a:bodyPr/>
          <a:lstStyle/>
          <a:p>
            <a:r>
              <a:rPr lang="en-US" dirty="0"/>
              <a:t>COVID-19 is our focus now, but we should also prepare for the next one</a:t>
            </a:r>
          </a:p>
          <a:p>
            <a:endParaRPr lang="en-US" dirty="0"/>
          </a:p>
          <a:p>
            <a:r>
              <a:rPr lang="en-US" dirty="0"/>
              <a:t>What role do artificial intelligence and data science have to play in global pandemic mitigation and management?</a:t>
            </a:r>
          </a:p>
          <a:p>
            <a:pPr marL="865965" lvl="1" indent="-457200">
              <a:buFont typeface="+mj-lt"/>
              <a:buAutoNum type="arabicPeriod"/>
            </a:pPr>
            <a:r>
              <a:rPr lang="en-US" dirty="0"/>
              <a:t>Surveilling</a:t>
            </a:r>
          </a:p>
          <a:p>
            <a:pPr marL="865965" lvl="1" indent="-457200">
              <a:buFont typeface="+mj-lt"/>
              <a:buAutoNum type="arabicPeriod"/>
            </a:pPr>
            <a:r>
              <a:rPr lang="en-US" dirty="0"/>
              <a:t>Testing</a:t>
            </a:r>
          </a:p>
          <a:p>
            <a:pPr marL="865965" lvl="1" indent="-457200">
              <a:buFont typeface="+mj-lt"/>
              <a:buAutoNum type="arabicPeriod"/>
            </a:pPr>
            <a:r>
              <a:rPr lang="en-US" dirty="0"/>
              <a:t>Managing</a:t>
            </a:r>
          </a:p>
          <a:p>
            <a:pPr marL="865965" lvl="1" indent="-457200">
              <a:buFont typeface="+mj-lt"/>
              <a:buAutoNum type="arabicPeriod"/>
            </a:pPr>
            <a:r>
              <a:rPr lang="en-US" dirty="0"/>
              <a:t>Curing</a:t>
            </a:r>
          </a:p>
          <a:p>
            <a:endParaRPr lang="en-US" dirty="0"/>
          </a:p>
        </p:txBody>
      </p:sp>
    </p:spTree>
    <p:extLst>
      <p:ext uri="{BB962C8B-B14F-4D97-AF65-F5344CB8AC3E}">
        <p14:creationId xmlns:p14="http://schemas.microsoft.com/office/powerpoint/2010/main" val="23443763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78" y="358452"/>
            <a:ext cx="10433324" cy="596635"/>
          </a:xfrm>
        </p:spPr>
        <p:txBody>
          <a:bodyPr/>
          <a:lstStyle/>
          <a:p>
            <a:r>
              <a:rPr lang="en-US" dirty="0"/>
              <a:t>Example</a:t>
            </a:r>
          </a:p>
        </p:txBody>
      </p:sp>
      <p:sp>
        <p:nvSpPr>
          <p:cNvPr id="75" name="TextBox 74">
            <a:extLst>
              <a:ext uri="{FF2B5EF4-FFF2-40B4-BE49-F238E27FC236}">
                <a16:creationId xmlns:a16="http://schemas.microsoft.com/office/drawing/2014/main" id="{DD05DFC2-AF66-4724-B1D7-6F4FEB6A3083}"/>
              </a:ext>
            </a:extLst>
          </p:cNvPr>
          <p:cNvSpPr txBox="1"/>
          <p:nvPr/>
        </p:nvSpPr>
        <p:spPr>
          <a:xfrm>
            <a:off x="3006247" y="5077785"/>
            <a:ext cx="184731" cy="369332"/>
          </a:xfrm>
          <a:prstGeom prst="rect">
            <a:avLst/>
          </a:prstGeom>
          <a:noFill/>
        </p:spPr>
        <p:txBody>
          <a:bodyPr wrap="none" rtlCol="0">
            <a:spAutoFit/>
          </a:bodyPr>
          <a:lstStyle/>
          <a:p>
            <a:endParaRPr lang="en-US" dirty="0">
              <a:solidFill>
                <a:schemeClr val="bg1"/>
              </a:solidFill>
            </a:endParaRPr>
          </a:p>
        </p:txBody>
      </p:sp>
      <p:grpSp>
        <p:nvGrpSpPr>
          <p:cNvPr id="9" name="Group 8">
            <a:extLst>
              <a:ext uri="{FF2B5EF4-FFF2-40B4-BE49-F238E27FC236}">
                <a16:creationId xmlns:a16="http://schemas.microsoft.com/office/drawing/2014/main" id="{8143C2C9-132E-478C-A416-ECD67E74D3F8}"/>
              </a:ext>
            </a:extLst>
          </p:cNvPr>
          <p:cNvGrpSpPr/>
          <p:nvPr/>
        </p:nvGrpSpPr>
        <p:grpSpPr>
          <a:xfrm>
            <a:off x="2492086" y="442334"/>
            <a:ext cx="7207825" cy="5985860"/>
            <a:chOff x="2492086" y="664279"/>
            <a:chExt cx="7207825" cy="5985860"/>
          </a:xfrm>
        </p:grpSpPr>
        <p:pic>
          <p:nvPicPr>
            <p:cNvPr id="10" name="Picture 9">
              <a:extLst>
                <a:ext uri="{FF2B5EF4-FFF2-40B4-BE49-F238E27FC236}">
                  <a16:creationId xmlns:a16="http://schemas.microsoft.com/office/drawing/2014/main" id="{56559957-9434-4924-A63A-86F725509B46}"/>
                </a:ext>
              </a:extLst>
            </p:cNvPr>
            <p:cNvPicPr>
              <a:picLocks noChangeAspect="1"/>
            </p:cNvPicPr>
            <p:nvPr/>
          </p:nvPicPr>
          <p:blipFill>
            <a:blip r:embed="rId3"/>
            <a:stretch>
              <a:fillRect/>
            </a:stretch>
          </p:blipFill>
          <p:spPr>
            <a:xfrm>
              <a:off x="2492086" y="664279"/>
              <a:ext cx="7207825" cy="5985860"/>
            </a:xfrm>
            <a:prstGeom prst="rect">
              <a:avLst/>
            </a:prstGeom>
          </p:spPr>
        </p:pic>
        <p:sp>
          <p:nvSpPr>
            <p:cNvPr id="11" name="Rectangle 10">
              <a:extLst>
                <a:ext uri="{FF2B5EF4-FFF2-40B4-BE49-F238E27FC236}">
                  <a16:creationId xmlns:a16="http://schemas.microsoft.com/office/drawing/2014/main" id="{7EF11520-0F3C-4EB8-A53A-6E9A11BC699F}"/>
                </a:ext>
              </a:extLst>
            </p:cNvPr>
            <p:cNvSpPr/>
            <p:nvPr/>
          </p:nvSpPr>
          <p:spPr>
            <a:xfrm>
              <a:off x="5718377" y="2333123"/>
              <a:ext cx="2552319"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ED0D06-2178-489F-8EAE-0304D17470E3}"/>
                </a:ext>
              </a:extLst>
            </p:cNvPr>
            <p:cNvSpPr/>
            <p:nvPr/>
          </p:nvSpPr>
          <p:spPr>
            <a:xfrm>
              <a:off x="3807333" y="2139851"/>
              <a:ext cx="1456269"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8D4D15-F004-4808-9A74-CEEB6DEE544F}"/>
                </a:ext>
              </a:extLst>
            </p:cNvPr>
            <p:cNvSpPr/>
            <p:nvPr/>
          </p:nvSpPr>
          <p:spPr>
            <a:xfrm>
              <a:off x="2554940" y="4267744"/>
              <a:ext cx="3281083"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4F522C-DFFC-4164-BF4B-30B35B19E504}"/>
                </a:ext>
              </a:extLst>
            </p:cNvPr>
            <p:cNvSpPr/>
            <p:nvPr/>
          </p:nvSpPr>
          <p:spPr>
            <a:xfrm>
              <a:off x="6221506" y="4083945"/>
              <a:ext cx="3478405"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F091E8-82E0-42B1-9339-C8F2E45C27F3}"/>
                </a:ext>
              </a:extLst>
            </p:cNvPr>
            <p:cNvSpPr/>
            <p:nvPr/>
          </p:nvSpPr>
          <p:spPr>
            <a:xfrm>
              <a:off x="6526305" y="3325410"/>
              <a:ext cx="2922495"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CEF33E-8EFF-4314-A2E9-6FFCE9005AD8}"/>
                </a:ext>
              </a:extLst>
            </p:cNvPr>
            <p:cNvSpPr/>
            <p:nvPr/>
          </p:nvSpPr>
          <p:spPr>
            <a:xfrm>
              <a:off x="2554941" y="3503272"/>
              <a:ext cx="1667435"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759787-0959-404F-86FB-89B258777601}"/>
                </a:ext>
              </a:extLst>
            </p:cNvPr>
            <p:cNvSpPr/>
            <p:nvPr/>
          </p:nvSpPr>
          <p:spPr>
            <a:xfrm>
              <a:off x="5708104" y="1932024"/>
              <a:ext cx="672148"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77024-334B-410B-B616-B3D7C12B1C0A}"/>
                </a:ext>
              </a:extLst>
            </p:cNvPr>
            <p:cNvSpPr/>
            <p:nvPr/>
          </p:nvSpPr>
          <p:spPr>
            <a:xfrm>
              <a:off x="7031858" y="1932024"/>
              <a:ext cx="1310757" cy="254501"/>
            </a:xfrm>
            <a:prstGeom prst="rect">
              <a:avLst/>
            </a:prstGeom>
            <a:solidFill>
              <a:srgbClr val="00B0F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8423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atomy of a killer - Understanding SARS-CoV-2 and the drugs that ...">
            <a:extLst>
              <a:ext uri="{FF2B5EF4-FFF2-40B4-BE49-F238E27FC236}">
                <a16:creationId xmlns:a16="http://schemas.microsoft.com/office/drawing/2014/main" id="{324ABC3F-4245-49D1-9374-A842325E0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934670"/>
            <a:ext cx="8380520" cy="923330"/>
          </a:xfrm>
          <a:prstGeom prst="rect">
            <a:avLst/>
          </a:prstGeom>
          <a:noFill/>
        </p:spPr>
        <p:txBody>
          <a:bodyPr wrap="square" rtlCol="0">
            <a:spAutoFit/>
          </a:bodyPr>
          <a:lstStyle/>
          <a:p>
            <a:r>
              <a:rPr lang="en-US" dirty="0">
                <a:highlight>
                  <a:srgbClr val="FFFF00"/>
                </a:highlight>
              </a:rPr>
              <a:t>V. </a:t>
            </a:r>
            <a:r>
              <a:rPr lang="en-US" dirty="0" err="1">
                <a:highlight>
                  <a:srgbClr val="FFFF00"/>
                </a:highlight>
              </a:rPr>
              <a:t>Chenthamarakshan</a:t>
            </a:r>
            <a:r>
              <a:rPr lang="en-US" dirty="0">
                <a:highlight>
                  <a:srgbClr val="FFFF00"/>
                </a:highlight>
              </a:rPr>
              <a:t>, P. Das, I. </a:t>
            </a:r>
            <a:r>
              <a:rPr lang="en-US" dirty="0" err="1">
                <a:highlight>
                  <a:srgbClr val="FFFF00"/>
                </a:highlight>
              </a:rPr>
              <a:t>Padhi</a:t>
            </a:r>
            <a:r>
              <a:rPr lang="en-US" dirty="0">
                <a:highlight>
                  <a:srgbClr val="FFFF00"/>
                </a:highlight>
              </a:rPr>
              <a:t>, H. </a:t>
            </a:r>
            <a:r>
              <a:rPr lang="en-US" dirty="0" err="1">
                <a:highlight>
                  <a:srgbClr val="FFFF00"/>
                </a:highlight>
              </a:rPr>
              <a:t>Strobelt</a:t>
            </a:r>
            <a:r>
              <a:rPr lang="en-US" dirty="0">
                <a:highlight>
                  <a:srgbClr val="FFFF00"/>
                </a:highlight>
              </a:rPr>
              <a:t>, K. W. Lim, B. Hoover, and A. </a:t>
            </a:r>
            <a:r>
              <a:rPr lang="en-US" dirty="0" err="1">
                <a:highlight>
                  <a:srgbClr val="FFFF00"/>
                </a:highlight>
              </a:rPr>
              <a:t>Mojsilović</a:t>
            </a:r>
            <a:r>
              <a:rPr lang="en-US" dirty="0">
                <a:highlight>
                  <a:srgbClr val="FFFF00"/>
                </a:highlight>
              </a:rPr>
              <a:t>. “Target-Specific Drug Design for COVID-19 Using Deep Generative Models.” arXiv:2004.01215, Apr. 2020.</a:t>
            </a:r>
          </a:p>
        </p:txBody>
      </p:sp>
      <p:sp>
        <p:nvSpPr>
          <p:cNvPr id="8" name="TextBox 7">
            <a:extLst>
              <a:ext uri="{FF2B5EF4-FFF2-40B4-BE49-F238E27FC236}">
                <a16:creationId xmlns:a16="http://schemas.microsoft.com/office/drawing/2014/main" id="{13A388D7-E12D-48F3-981D-BA703D613C66}"/>
              </a:ext>
            </a:extLst>
          </p:cNvPr>
          <p:cNvSpPr txBox="1"/>
          <p:nvPr/>
        </p:nvSpPr>
        <p:spPr>
          <a:xfrm>
            <a:off x="-1" y="5332717"/>
            <a:ext cx="7634797" cy="1200329"/>
          </a:xfrm>
          <a:prstGeom prst="rect">
            <a:avLst/>
          </a:prstGeom>
          <a:noFill/>
        </p:spPr>
        <p:txBody>
          <a:bodyPr wrap="square" rtlCol="0">
            <a:spAutoFit/>
          </a:bodyPr>
          <a:lstStyle/>
          <a:p>
            <a:r>
              <a:rPr lang="en-US" sz="3600" dirty="0">
                <a:highlight>
                  <a:srgbClr val="FFFF00"/>
                </a:highlight>
              </a:rPr>
              <a:t>Novel drug generation and discovery</a:t>
            </a:r>
          </a:p>
          <a:p>
            <a:endParaRPr lang="en-US" sz="3600" dirty="0">
              <a:solidFill>
                <a:schemeClr val="bg1"/>
              </a:solidFill>
              <a:highlight>
                <a:srgbClr val="FFFF00"/>
              </a:highlight>
            </a:endParaRPr>
          </a:p>
        </p:txBody>
      </p:sp>
    </p:spTree>
    <p:extLst>
      <p:ext uri="{BB962C8B-B14F-4D97-AF65-F5344CB8AC3E}">
        <p14:creationId xmlns:p14="http://schemas.microsoft.com/office/powerpoint/2010/main" val="1657340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Drug Design Pipeline</a:t>
            </a:r>
          </a:p>
        </p:txBody>
      </p:sp>
      <p:pic>
        <p:nvPicPr>
          <p:cNvPr id="3074" name="Picture 2">
            <a:extLst>
              <a:ext uri="{FF2B5EF4-FFF2-40B4-BE49-F238E27FC236}">
                <a16:creationId xmlns:a16="http://schemas.microsoft.com/office/drawing/2014/main" id="{5670CBF6-005B-4541-AB08-CA8BFAE4B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1" y="2496845"/>
            <a:ext cx="11651938" cy="186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187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COVID-19 Molecule Explorer</a:t>
            </a:r>
          </a:p>
        </p:txBody>
      </p:sp>
      <p:sp>
        <p:nvSpPr>
          <p:cNvPr id="6" name="Content Placeholder 5">
            <a:extLst>
              <a:ext uri="{FF2B5EF4-FFF2-40B4-BE49-F238E27FC236}">
                <a16:creationId xmlns:a16="http://schemas.microsoft.com/office/drawing/2014/main" id="{3AC20899-5E0D-465D-B1C7-79F70F8305A4}"/>
              </a:ext>
            </a:extLst>
          </p:cNvPr>
          <p:cNvSpPr>
            <a:spLocks noGrp="1"/>
          </p:cNvSpPr>
          <p:nvPr>
            <p:ph idx="1"/>
          </p:nvPr>
        </p:nvSpPr>
        <p:spPr/>
        <p:txBody>
          <a:bodyPr/>
          <a:lstStyle/>
          <a:p>
            <a:r>
              <a:rPr lang="en-US" dirty="0">
                <a:hlinkClick r:id="rId2"/>
              </a:rPr>
              <a:t>https://covid19-mol.mybluemix.net/</a:t>
            </a:r>
            <a:endParaRPr lang="en-US" dirty="0"/>
          </a:p>
        </p:txBody>
      </p:sp>
    </p:spTree>
    <p:extLst>
      <p:ext uri="{BB962C8B-B14F-4D97-AF65-F5344CB8AC3E}">
        <p14:creationId xmlns:p14="http://schemas.microsoft.com/office/powerpoint/2010/main" val="23817256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9867" b="15153"/>
          <a:stretch/>
        </p:blipFill>
        <p:spPr>
          <a:xfrm>
            <a:off x="0" y="1"/>
            <a:ext cx="12192000" cy="6862046"/>
          </a:xfrm>
        </p:spPr>
      </p:pic>
      <p:sp>
        <p:nvSpPr>
          <p:cNvPr id="5" name="TextBox 4"/>
          <p:cNvSpPr txBox="1"/>
          <p:nvPr/>
        </p:nvSpPr>
        <p:spPr>
          <a:xfrm>
            <a:off x="0" y="5915420"/>
            <a:ext cx="7873550" cy="923330"/>
          </a:xfrm>
          <a:prstGeom prst="rect">
            <a:avLst/>
          </a:prstGeom>
          <a:noFill/>
        </p:spPr>
        <p:txBody>
          <a:bodyPr wrap="square" rtlCol="0">
            <a:spAutoFit/>
          </a:bodyPr>
          <a:lstStyle/>
          <a:p>
            <a:r>
              <a:rPr lang="en-US" dirty="0">
                <a:highlight>
                  <a:srgbClr val="FFFF00"/>
                </a:highlight>
              </a:rPr>
              <a:t>W. Zhang, R. </a:t>
            </a:r>
            <a:r>
              <a:rPr lang="en-US" dirty="0" err="1">
                <a:highlight>
                  <a:srgbClr val="FFFF00"/>
                </a:highlight>
              </a:rPr>
              <a:t>Horesh</a:t>
            </a:r>
            <a:r>
              <a:rPr lang="en-US" dirty="0">
                <a:highlight>
                  <a:srgbClr val="FFFF00"/>
                </a:highlight>
              </a:rPr>
              <a:t>, K. N. Ramamurthy, L. Wu, J. Yi, K. Anderson, and K. R. Varshney, “Financial Forecasting and Recommendation for Low-Wage Workers,” </a:t>
            </a:r>
            <a:r>
              <a:rPr lang="en-US" i="1" dirty="0">
                <a:highlight>
                  <a:srgbClr val="FFFF00"/>
                </a:highlight>
              </a:rPr>
              <a:t>Data for Good Exchange Conf., </a:t>
            </a:r>
            <a:r>
              <a:rPr lang="en-US" dirty="0">
                <a:highlight>
                  <a:srgbClr val="FFFF00"/>
                </a:highlight>
              </a:rPr>
              <a:t>Sep. 2018.</a:t>
            </a:r>
          </a:p>
        </p:txBody>
      </p:sp>
      <p:sp>
        <p:nvSpPr>
          <p:cNvPr id="6" name="TextBox 5">
            <a:extLst>
              <a:ext uri="{FF2B5EF4-FFF2-40B4-BE49-F238E27FC236}">
                <a16:creationId xmlns:a16="http://schemas.microsoft.com/office/drawing/2014/main" id="{F380D753-9CEA-4A17-A19C-1E6D8E8284AC}"/>
              </a:ext>
            </a:extLst>
          </p:cNvPr>
          <p:cNvSpPr txBox="1"/>
          <p:nvPr/>
        </p:nvSpPr>
        <p:spPr>
          <a:xfrm>
            <a:off x="0" y="5299219"/>
            <a:ext cx="6640497" cy="1200329"/>
          </a:xfrm>
          <a:prstGeom prst="rect">
            <a:avLst/>
          </a:prstGeom>
          <a:noFill/>
        </p:spPr>
        <p:txBody>
          <a:bodyPr wrap="square" rtlCol="0">
            <a:spAutoFit/>
          </a:bodyPr>
          <a:lstStyle/>
          <a:p>
            <a:r>
              <a:rPr lang="en-US" sz="3600" dirty="0">
                <a:highlight>
                  <a:srgbClr val="FFFF00"/>
                </a:highlight>
              </a:rPr>
              <a:t>Socioeconomic recovery</a:t>
            </a:r>
          </a:p>
          <a:p>
            <a:endParaRPr lang="en-US" sz="3600" dirty="0">
              <a:solidFill>
                <a:schemeClr val="bg1"/>
              </a:solidFill>
            </a:endParaRPr>
          </a:p>
        </p:txBody>
      </p:sp>
    </p:spTree>
    <p:extLst>
      <p:ext uri="{BB962C8B-B14F-4D97-AF65-F5344CB8AC3E}">
        <p14:creationId xmlns:p14="http://schemas.microsoft.com/office/powerpoint/2010/main" val="40331209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WageGoal</a:t>
            </a:r>
            <a:endParaRPr lang="en-US" dirty="0"/>
          </a:p>
        </p:txBody>
      </p:sp>
      <p:sp>
        <p:nvSpPr>
          <p:cNvPr id="15" name="Content Placeholder 14"/>
          <p:cNvSpPr>
            <a:spLocks noGrp="1"/>
          </p:cNvSpPr>
          <p:nvPr>
            <p:ph idx="1"/>
          </p:nvPr>
        </p:nvSpPr>
        <p:spPr/>
        <p:txBody>
          <a:bodyPr/>
          <a:lstStyle/>
          <a:p>
            <a:endParaRPr lang="en-US"/>
          </a:p>
        </p:txBody>
      </p:sp>
      <p:pic>
        <p:nvPicPr>
          <p:cNvPr id="16" name="Content Placeholder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53" y="1357994"/>
            <a:ext cx="7500225" cy="5010150"/>
          </a:xfrm>
          <a:prstGeom prst="rect">
            <a:avLst/>
          </a:prstGeom>
        </p:spPr>
      </p:pic>
    </p:spTree>
    <p:extLst>
      <p:ext uri="{BB962C8B-B14F-4D97-AF65-F5344CB8AC3E}">
        <p14:creationId xmlns:p14="http://schemas.microsoft.com/office/powerpoint/2010/main" val="40282527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WageGoal</a:t>
            </a:r>
            <a:endParaRPr lang="en-US" dirty="0"/>
          </a:p>
        </p:txBody>
      </p:sp>
      <p:sp>
        <p:nvSpPr>
          <p:cNvPr id="27" name="Content Placeholder 26"/>
          <p:cNvSpPr>
            <a:spLocks noGrp="1"/>
          </p:cNvSpPr>
          <p:nvPr>
            <p:ph idx="1"/>
          </p:nvPr>
        </p:nvSpPr>
        <p:spPr/>
        <p:txBody>
          <a:bodyPr/>
          <a:lstStyle/>
          <a:p>
            <a:endParaRPr lang="en-US"/>
          </a:p>
        </p:txBody>
      </p:sp>
      <p:pic>
        <p:nvPicPr>
          <p:cNvPr id="28" name="Content Placeholder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53" y="1357313"/>
            <a:ext cx="7497741" cy="5010150"/>
          </a:xfrm>
          <a:prstGeom prst="rect">
            <a:avLst/>
          </a:prstGeom>
        </p:spPr>
      </p:pic>
    </p:spTree>
    <p:extLst>
      <p:ext uri="{BB962C8B-B14F-4D97-AF65-F5344CB8AC3E}">
        <p14:creationId xmlns:p14="http://schemas.microsoft.com/office/powerpoint/2010/main" val="2782054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 Data</a:t>
            </a:r>
          </a:p>
        </p:txBody>
      </p:sp>
      <p:sp>
        <p:nvSpPr>
          <p:cNvPr id="27" name="Content Placeholder 26"/>
          <p:cNvSpPr>
            <a:spLocks noGrp="1"/>
          </p:cNvSpPr>
          <p:nvPr>
            <p:ph idx="1"/>
          </p:nvPr>
        </p:nvSpPr>
        <p:spPr/>
        <p:txBody>
          <a:bodyPr/>
          <a:lstStyle/>
          <a:p>
            <a:endParaRPr lang="en-US"/>
          </a:p>
        </p:txBody>
      </p:sp>
      <p:pic>
        <p:nvPicPr>
          <p:cNvPr id="3" name="Picture 2"/>
          <p:cNvPicPr>
            <a:picLocks noChangeAspect="1"/>
          </p:cNvPicPr>
          <p:nvPr/>
        </p:nvPicPr>
        <p:blipFill rotWithShape="1">
          <a:blip r:embed="rId2"/>
          <a:srcRect l="1414" t="23290" r="5802" b="8812"/>
          <a:stretch/>
        </p:blipFill>
        <p:spPr>
          <a:xfrm>
            <a:off x="167951" y="1418108"/>
            <a:ext cx="11877869" cy="4889240"/>
          </a:xfrm>
          <a:prstGeom prst="rect">
            <a:avLst/>
          </a:prstGeom>
        </p:spPr>
      </p:pic>
    </p:spTree>
    <p:extLst>
      <p:ext uri="{BB962C8B-B14F-4D97-AF65-F5344CB8AC3E}">
        <p14:creationId xmlns:p14="http://schemas.microsoft.com/office/powerpoint/2010/main" val="30239619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Modeling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8484323"/>
              </p:ext>
            </p:extLst>
          </p:nvPr>
        </p:nvGraphicFramePr>
        <p:xfrm>
          <a:off x="7574145" y="1357313"/>
          <a:ext cx="4309879" cy="2980018"/>
        </p:xfrm>
        <a:graphic>
          <a:graphicData uri="http://schemas.openxmlformats.org/drawingml/2006/table">
            <a:tbl>
              <a:tblPr firstRow="1" bandRow="1">
                <a:tableStyleId>{5C22544A-7EE6-4342-B048-85BDC9FD1C3A}</a:tableStyleId>
              </a:tblPr>
              <a:tblGrid>
                <a:gridCol w="1313392">
                  <a:extLst>
                    <a:ext uri="{9D8B030D-6E8A-4147-A177-3AD203B41FA5}">
                      <a16:colId xmlns:a16="http://schemas.microsoft.com/office/drawing/2014/main" val="20000"/>
                    </a:ext>
                  </a:extLst>
                </a:gridCol>
                <a:gridCol w="976715">
                  <a:extLst>
                    <a:ext uri="{9D8B030D-6E8A-4147-A177-3AD203B41FA5}">
                      <a16:colId xmlns:a16="http://schemas.microsoft.com/office/drawing/2014/main" val="20001"/>
                    </a:ext>
                  </a:extLst>
                </a:gridCol>
                <a:gridCol w="1029039">
                  <a:extLst>
                    <a:ext uri="{9D8B030D-6E8A-4147-A177-3AD203B41FA5}">
                      <a16:colId xmlns:a16="http://schemas.microsoft.com/office/drawing/2014/main" val="20002"/>
                    </a:ext>
                  </a:extLst>
                </a:gridCol>
                <a:gridCol w="990733">
                  <a:extLst>
                    <a:ext uri="{9D8B030D-6E8A-4147-A177-3AD203B41FA5}">
                      <a16:colId xmlns:a16="http://schemas.microsoft.com/office/drawing/2014/main" val="20003"/>
                    </a:ext>
                  </a:extLst>
                </a:gridCol>
              </a:tblGrid>
              <a:tr h="633547">
                <a:tc>
                  <a:txBody>
                    <a:bodyPr/>
                    <a:lstStyle/>
                    <a:p>
                      <a:r>
                        <a:rPr lang="en-US" dirty="0"/>
                        <a:t>Method</a:t>
                      </a:r>
                    </a:p>
                  </a:txBody>
                  <a:tcPr/>
                </a:tc>
                <a:tc>
                  <a:txBody>
                    <a:bodyPr/>
                    <a:lstStyle/>
                    <a:p>
                      <a:r>
                        <a:rPr lang="en-US" dirty="0"/>
                        <a:t>MAE</a:t>
                      </a:r>
                    </a:p>
                  </a:txBody>
                  <a:tcPr/>
                </a:tc>
                <a:tc>
                  <a:txBody>
                    <a:bodyPr/>
                    <a:lstStyle/>
                    <a:p>
                      <a:r>
                        <a:rPr lang="en-US" dirty="0"/>
                        <a:t>Error in Days</a:t>
                      </a:r>
                    </a:p>
                  </a:txBody>
                  <a:tcPr/>
                </a:tc>
                <a:tc>
                  <a:txBody>
                    <a:bodyPr/>
                    <a:lstStyle/>
                    <a:p>
                      <a:r>
                        <a:rPr lang="en-US" dirty="0"/>
                        <a:t>Error in Amount</a:t>
                      </a:r>
                    </a:p>
                  </a:txBody>
                  <a:tcPr/>
                </a:tc>
                <a:extLst>
                  <a:ext uri="{0D108BD9-81ED-4DB2-BD59-A6C34878D82A}">
                    <a16:rowId xmlns:a16="http://schemas.microsoft.com/office/drawing/2014/main" val="10000"/>
                  </a:ext>
                </a:extLst>
              </a:tr>
              <a:tr h="428231">
                <a:tc>
                  <a:txBody>
                    <a:bodyPr/>
                    <a:lstStyle/>
                    <a:p>
                      <a:r>
                        <a:rPr lang="en-US" dirty="0" err="1"/>
                        <a:t>HistAvg</a:t>
                      </a:r>
                      <a:endParaRPr lang="en-US" dirty="0"/>
                    </a:p>
                  </a:txBody>
                  <a:tcPr/>
                </a:tc>
                <a:tc>
                  <a:txBody>
                    <a:bodyPr/>
                    <a:lstStyle/>
                    <a:p>
                      <a:r>
                        <a:rPr lang="en-US" dirty="0"/>
                        <a:t>11.4</a:t>
                      </a:r>
                    </a:p>
                  </a:txBody>
                  <a:tcPr/>
                </a:tc>
                <a:tc>
                  <a:txBody>
                    <a:bodyPr/>
                    <a:lstStyle/>
                    <a:p>
                      <a:r>
                        <a:rPr lang="en-US" b="1" dirty="0"/>
                        <a:t>3.0</a:t>
                      </a:r>
                    </a:p>
                  </a:txBody>
                  <a:tcPr/>
                </a:tc>
                <a:tc>
                  <a:txBody>
                    <a:bodyPr/>
                    <a:lstStyle/>
                    <a:p>
                      <a:r>
                        <a:rPr lang="en-US" dirty="0"/>
                        <a:t>7.5</a:t>
                      </a:r>
                    </a:p>
                  </a:txBody>
                  <a:tcPr/>
                </a:tc>
                <a:extLst>
                  <a:ext uri="{0D108BD9-81ED-4DB2-BD59-A6C34878D82A}">
                    <a16:rowId xmlns:a16="http://schemas.microsoft.com/office/drawing/2014/main" val="10001"/>
                  </a:ext>
                </a:extLst>
              </a:tr>
              <a:tr h="428231">
                <a:tc>
                  <a:txBody>
                    <a:bodyPr/>
                    <a:lstStyle/>
                    <a:p>
                      <a:r>
                        <a:rPr lang="en-US" dirty="0"/>
                        <a:t>Prophet</a:t>
                      </a:r>
                    </a:p>
                  </a:txBody>
                  <a:tcPr/>
                </a:tc>
                <a:tc>
                  <a:txBody>
                    <a:bodyPr/>
                    <a:lstStyle/>
                    <a:p>
                      <a:r>
                        <a:rPr lang="en-US" dirty="0"/>
                        <a:t>9.5</a:t>
                      </a:r>
                    </a:p>
                  </a:txBody>
                  <a:tcPr/>
                </a:tc>
                <a:tc>
                  <a:txBody>
                    <a:bodyPr/>
                    <a:lstStyle/>
                    <a:p>
                      <a:r>
                        <a:rPr lang="en-US" dirty="0"/>
                        <a:t>4.5</a:t>
                      </a:r>
                    </a:p>
                  </a:txBody>
                  <a:tcPr/>
                </a:tc>
                <a:tc>
                  <a:txBody>
                    <a:bodyPr/>
                    <a:lstStyle/>
                    <a:p>
                      <a:r>
                        <a:rPr lang="en-US" dirty="0"/>
                        <a:t>7.5</a:t>
                      </a:r>
                    </a:p>
                  </a:txBody>
                  <a:tcPr/>
                </a:tc>
                <a:extLst>
                  <a:ext uri="{0D108BD9-81ED-4DB2-BD59-A6C34878D82A}">
                    <a16:rowId xmlns:a16="http://schemas.microsoft.com/office/drawing/2014/main" val="10002"/>
                  </a:ext>
                </a:extLst>
              </a:tr>
              <a:tr h="428231">
                <a:tc>
                  <a:txBody>
                    <a:bodyPr/>
                    <a:lstStyle/>
                    <a:p>
                      <a:r>
                        <a:rPr lang="en-US" dirty="0" err="1"/>
                        <a:t>BestMatch</a:t>
                      </a:r>
                      <a:endParaRPr lang="en-US" dirty="0"/>
                    </a:p>
                  </a:txBody>
                  <a:tcPr/>
                </a:tc>
                <a:tc>
                  <a:txBody>
                    <a:bodyPr/>
                    <a:lstStyle/>
                    <a:p>
                      <a:r>
                        <a:rPr lang="en-US" dirty="0"/>
                        <a:t>19.1</a:t>
                      </a:r>
                    </a:p>
                  </a:txBody>
                  <a:tcPr/>
                </a:tc>
                <a:tc>
                  <a:txBody>
                    <a:bodyPr/>
                    <a:lstStyle/>
                    <a:p>
                      <a:r>
                        <a:rPr lang="en-US" dirty="0"/>
                        <a:t>4.0</a:t>
                      </a:r>
                    </a:p>
                  </a:txBody>
                  <a:tcPr/>
                </a:tc>
                <a:tc>
                  <a:txBody>
                    <a:bodyPr/>
                    <a:lstStyle/>
                    <a:p>
                      <a:r>
                        <a:rPr lang="en-US" dirty="0"/>
                        <a:t>11.9</a:t>
                      </a:r>
                    </a:p>
                  </a:txBody>
                  <a:tcPr/>
                </a:tc>
                <a:extLst>
                  <a:ext uri="{0D108BD9-81ED-4DB2-BD59-A6C34878D82A}">
                    <a16:rowId xmlns:a16="http://schemas.microsoft.com/office/drawing/2014/main" val="10003"/>
                  </a:ext>
                </a:extLst>
              </a:tr>
              <a:tr h="428231">
                <a:tc>
                  <a:txBody>
                    <a:bodyPr/>
                    <a:lstStyle/>
                    <a:p>
                      <a:r>
                        <a:rPr lang="en-US" dirty="0" err="1"/>
                        <a:t>SubseqLS</a:t>
                      </a:r>
                      <a:endParaRPr lang="en-US" dirty="0"/>
                    </a:p>
                  </a:txBody>
                  <a:tcPr/>
                </a:tc>
                <a:tc>
                  <a:txBody>
                    <a:bodyPr/>
                    <a:lstStyle/>
                    <a:p>
                      <a:r>
                        <a:rPr lang="en-US" dirty="0"/>
                        <a:t>7.0</a:t>
                      </a:r>
                    </a:p>
                  </a:txBody>
                  <a:tcPr/>
                </a:tc>
                <a:tc>
                  <a:txBody>
                    <a:bodyPr/>
                    <a:lstStyle/>
                    <a:p>
                      <a:r>
                        <a:rPr lang="en-US" dirty="0"/>
                        <a:t>4.0</a:t>
                      </a:r>
                    </a:p>
                  </a:txBody>
                  <a:tcPr/>
                </a:tc>
                <a:tc>
                  <a:txBody>
                    <a:bodyPr/>
                    <a:lstStyle/>
                    <a:p>
                      <a:r>
                        <a:rPr lang="en-US" dirty="0"/>
                        <a:t>5.8</a:t>
                      </a:r>
                    </a:p>
                  </a:txBody>
                  <a:tcPr/>
                </a:tc>
                <a:extLst>
                  <a:ext uri="{0D108BD9-81ED-4DB2-BD59-A6C34878D82A}">
                    <a16:rowId xmlns:a16="http://schemas.microsoft.com/office/drawing/2014/main" val="10004"/>
                  </a:ext>
                </a:extLst>
              </a:tr>
              <a:tr h="633547">
                <a:tc>
                  <a:txBody>
                    <a:bodyPr/>
                    <a:lstStyle/>
                    <a:p>
                      <a:r>
                        <a:rPr lang="en-US" dirty="0" err="1"/>
                        <a:t>HistAvg</a:t>
                      </a:r>
                      <a:r>
                        <a:rPr lang="en-US" baseline="0" dirty="0"/>
                        <a:t> + </a:t>
                      </a:r>
                      <a:r>
                        <a:rPr lang="en-US" baseline="0" dirty="0" err="1"/>
                        <a:t>SuseqLS</a:t>
                      </a:r>
                      <a:endParaRPr lang="en-US" dirty="0"/>
                    </a:p>
                  </a:txBody>
                  <a:tcPr/>
                </a:tc>
                <a:tc>
                  <a:txBody>
                    <a:bodyPr/>
                    <a:lstStyle/>
                    <a:p>
                      <a:r>
                        <a:rPr lang="en-US" b="1" dirty="0"/>
                        <a:t>6.8</a:t>
                      </a:r>
                    </a:p>
                  </a:txBody>
                  <a:tcPr/>
                </a:tc>
                <a:tc>
                  <a:txBody>
                    <a:bodyPr/>
                    <a:lstStyle/>
                    <a:p>
                      <a:r>
                        <a:rPr lang="en-US" dirty="0"/>
                        <a:t>3.3</a:t>
                      </a:r>
                    </a:p>
                  </a:txBody>
                  <a:tcPr/>
                </a:tc>
                <a:tc>
                  <a:txBody>
                    <a:bodyPr/>
                    <a:lstStyle/>
                    <a:p>
                      <a:r>
                        <a:rPr lang="en-US" b="1" dirty="0"/>
                        <a:t>5.1</a:t>
                      </a:r>
                    </a:p>
                  </a:txBody>
                  <a:tcPr/>
                </a:tc>
                <a:extLst>
                  <a:ext uri="{0D108BD9-81ED-4DB2-BD59-A6C34878D82A}">
                    <a16:rowId xmlns:a16="http://schemas.microsoft.com/office/drawing/2014/main" val="10005"/>
                  </a:ext>
                </a:extLst>
              </a:tr>
            </a:tbl>
          </a:graphicData>
        </a:graphic>
      </p:graphicFrame>
      <p:pic>
        <p:nvPicPr>
          <p:cNvPr id="4" name="Picture 3"/>
          <p:cNvPicPr>
            <a:picLocks noChangeAspect="1"/>
          </p:cNvPicPr>
          <p:nvPr/>
        </p:nvPicPr>
        <p:blipFill>
          <a:blip r:embed="rId2"/>
          <a:stretch>
            <a:fillRect/>
          </a:stretch>
        </p:blipFill>
        <p:spPr>
          <a:xfrm>
            <a:off x="864053" y="1357312"/>
            <a:ext cx="6474904" cy="5010831"/>
          </a:xfrm>
          <a:prstGeom prst="rect">
            <a:avLst/>
          </a:prstGeom>
        </p:spPr>
      </p:pic>
    </p:spTree>
    <p:extLst>
      <p:ext uri="{BB962C8B-B14F-4D97-AF65-F5344CB8AC3E}">
        <p14:creationId xmlns:p14="http://schemas.microsoft.com/office/powerpoint/2010/main" val="16027343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ow We Can Build Trustworthy AI">
            <a:extLst>
              <a:ext uri="{FF2B5EF4-FFF2-40B4-BE49-F238E27FC236}">
                <a16:creationId xmlns:a16="http://schemas.microsoft.com/office/drawing/2014/main" id="{ACC5E69A-EA57-42DC-8B60-3B168CD6E8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46C90C-F905-4BB7-A8EB-A4505ED85E7A}"/>
              </a:ext>
            </a:extLst>
          </p:cNvPr>
          <p:cNvSpPr txBox="1"/>
          <p:nvPr/>
        </p:nvSpPr>
        <p:spPr>
          <a:xfrm>
            <a:off x="0" y="6178073"/>
            <a:ext cx="7873550" cy="646331"/>
          </a:xfrm>
          <a:prstGeom prst="rect">
            <a:avLst/>
          </a:prstGeom>
          <a:noFill/>
        </p:spPr>
        <p:txBody>
          <a:bodyPr wrap="square" rtlCol="0">
            <a:spAutoFit/>
          </a:bodyPr>
          <a:lstStyle/>
          <a:p>
            <a:r>
              <a:rPr lang="en-US" dirty="0">
                <a:highlight>
                  <a:srgbClr val="FFFF00"/>
                </a:highlight>
              </a:rPr>
              <a:t>K. R. Varshney, “Trustworthy Machine Learning and Artificial Intelligence.” </a:t>
            </a:r>
            <a:r>
              <a:rPr lang="en-US" i="1" dirty="0">
                <a:highlight>
                  <a:srgbClr val="FFFF00"/>
                </a:highlight>
              </a:rPr>
              <a:t>ACM XRDS Mag.</a:t>
            </a:r>
            <a:r>
              <a:rPr lang="en-US" dirty="0">
                <a:highlight>
                  <a:srgbClr val="FFFF00"/>
                </a:highlight>
              </a:rPr>
              <a:t>, vol. 25, no. 3, p. 26-29, Spring 2019.</a:t>
            </a:r>
          </a:p>
        </p:txBody>
      </p:sp>
      <p:sp>
        <p:nvSpPr>
          <p:cNvPr id="12" name="TextBox 11">
            <a:extLst>
              <a:ext uri="{FF2B5EF4-FFF2-40B4-BE49-F238E27FC236}">
                <a16:creationId xmlns:a16="http://schemas.microsoft.com/office/drawing/2014/main" id="{9622298F-3765-4095-8370-145BFAB4769C}"/>
              </a:ext>
            </a:extLst>
          </p:cNvPr>
          <p:cNvSpPr txBox="1"/>
          <p:nvPr/>
        </p:nvSpPr>
        <p:spPr>
          <a:xfrm>
            <a:off x="0" y="5561872"/>
            <a:ext cx="6640497" cy="646331"/>
          </a:xfrm>
          <a:prstGeom prst="rect">
            <a:avLst/>
          </a:prstGeom>
          <a:noFill/>
        </p:spPr>
        <p:txBody>
          <a:bodyPr wrap="square" rtlCol="0">
            <a:spAutoFit/>
          </a:bodyPr>
          <a:lstStyle/>
          <a:p>
            <a:r>
              <a:rPr lang="en-US" sz="3600" dirty="0">
                <a:highlight>
                  <a:srgbClr val="FFFF00"/>
                </a:highlight>
              </a:rPr>
              <a:t>Responsibility and trust</a:t>
            </a:r>
          </a:p>
        </p:txBody>
      </p:sp>
    </p:spTree>
    <p:extLst>
      <p:ext uri="{BB962C8B-B14F-4D97-AF65-F5344CB8AC3E}">
        <p14:creationId xmlns:p14="http://schemas.microsoft.com/office/powerpoint/2010/main" val="8085779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Surveilling</a:t>
            </a:r>
          </a:p>
        </p:txBody>
      </p:sp>
      <p:sp>
        <p:nvSpPr>
          <p:cNvPr id="3" name="Content Placeholder 2"/>
          <p:cNvSpPr>
            <a:spLocks noGrp="1"/>
          </p:cNvSpPr>
          <p:nvPr>
            <p:ph idx="1"/>
          </p:nvPr>
        </p:nvSpPr>
        <p:spPr/>
        <p:txBody>
          <a:bodyPr/>
          <a:lstStyle/>
          <a:p>
            <a:r>
              <a:rPr lang="en-US" dirty="0"/>
              <a:t>Zoonotic pathogen prediction</a:t>
            </a:r>
          </a:p>
          <a:p>
            <a:pPr lvl="1"/>
            <a:r>
              <a:rPr lang="en-US" dirty="0"/>
              <a:t>There are a large number of known pathogens, but for most of them, it is not known whether they can transfer from animals into humans (and develop into outbreaks). It may be possible to predict the likely candidates with machine learning by training on features of known zoonotic pathogens. </a:t>
            </a:r>
          </a:p>
          <a:p>
            <a:endParaRPr lang="en-US" dirty="0"/>
          </a:p>
          <a:p>
            <a:r>
              <a:rPr lang="en-US" dirty="0"/>
              <a:t>Informed spillover surveillance</a:t>
            </a:r>
          </a:p>
          <a:p>
            <a:pPr lvl="1"/>
            <a:r>
              <a:rPr lang="en-US" dirty="0"/>
              <a:t>Once a pathogen is known as a zoonotic disease and has had an outbreak, it is important to monitor it for future outbreaks or spillovers. Reservoir species harbor pathogens without having symptoms and without dying, waiting for a vector to carry the disease to humans and start another outbreak. They can be predicted using machine learning.</a:t>
            </a:r>
          </a:p>
          <a:p>
            <a:pPr lvl="1"/>
            <a:endParaRPr lang="en-US" dirty="0"/>
          </a:p>
          <a:p>
            <a:r>
              <a:rPr lang="en-US" dirty="0"/>
              <a:t>Early warning</a:t>
            </a:r>
          </a:p>
          <a:p>
            <a:pPr lvl="1"/>
            <a:r>
              <a:rPr lang="en-US" dirty="0"/>
              <a:t>The earlier we know that an outbreak is starting, the earlier actions can be taken to contain it. There are often small signals in various reports and other data that indicate a disaster is beginning. Artificial intelligence helps us make sense of these weak signals.</a:t>
            </a:r>
          </a:p>
        </p:txBody>
      </p:sp>
    </p:spTree>
    <p:extLst>
      <p:ext uri="{BB962C8B-B14F-4D97-AF65-F5344CB8AC3E}">
        <p14:creationId xmlns:p14="http://schemas.microsoft.com/office/powerpoint/2010/main" val="34961270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85C67D-B3FA-5342-9B5B-AEF04274104C}"/>
              </a:ext>
            </a:extLst>
          </p:cNvPr>
          <p:cNvGrpSpPr/>
          <p:nvPr/>
        </p:nvGrpSpPr>
        <p:grpSpPr>
          <a:xfrm>
            <a:off x="1589" y="-5052"/>
            <a:ext cx="12188825" cy="6883094"/>
            <a:chOff x="0" y="-5052"/>
            <a:chExt cx="12188825" cy="6883094"/>
          </a:xfrm>
        </p:grpSpPr>
        <p:sp>
          <p:nvSpPr>
            <p:cNvPr id="30" name="Rectangle 29">
              <a:extLst>
                <a:ext uri="{FF2B5EF4-FFF2-40B4-BE49-F238E27FC236}">
                  <a16:creationId xmlns:a16="http://schemas.microsoft.com/office/drawing/2014/main" id="{7609F8B8-978C-BD45-97CA-5C4477A3CE30}"/>
                </a:ext>
              </a:extLst>
            </p:cNvPr>
            <p:cNvSpPr/>
            <p:nvPr/>
          </p:nvSpPr>
          <p:spPr>
            <a:xfrm>
              <a:off x="6492753" y="-5052"/>
              <a:ext cx="5696072" cy="6878042"/>
            </a:xfrm>
            <a:prstGeom prst="rect">
              <a:avLst/>
            </a:prstGeom>
            <a:solidFill>
              <a:schemeClr val="bg1">
                <a:lumMod val="8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F97B3A-99E2-4A46-9345-79DFF923BBE1}"/>
                </a:ext>
              </a:extLst>
            </p:cNvPr>
            <p:cNvSpPr/>
            <p:nvPr/>
          </p:nvSpPr>
          <p:spPr>
            <a:xfrm>
              <a:off x="0" y="-5052"/>
              <a:ext cx="5692728" cy="687804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DA32650A-F4DC-6A40-9FE8-FAB6D3BDA232}"/>
                </a:ext>
              </a:extLst>
            </p:cNvPr>
            <p:cNvPicPr>
              <a:picLocks noChangeAspect="1"/>
            </p:cNvPicPr>
            <p:nvPr/>
          </p:nvPicPr>
          <p:blipFill rotWithShape="1">
            <a:blip r:embed="rId3">
              <a:duotone>
                <a:schemeClr val="accent3">
                  <a:shade val="45000"/>
                  <a:satMod val="135000"/>
                </a:schemeClr>
                <a:prstClr val="white"/>
              </a:duotone>
            </a:blip>
            <a:srcRect t="27737" b="26939"/>
            <a:stretch/>
          </p:blipFill>
          <p:spPr>
            <a:xfrm>
              <a:off x="1824472" y="0"/>
              <a:ext cx="6828278" cy="6878042"/>
            </a:xfrm>
            <a:prstGeom prst="rect">
              <a:avLst/>
            </a:prstGeom>
            <a:effectLst/>
          </p:spPr>
        </p:pic>
      </p:grpSp>
      <p:pic>
        <p:nvPicPr>
          <p:cNvPr id="9" name="Picture 8">
            <a:extLst>
              <a:ext uri="{FF2B5EF4-FFF2-40B4-BE49-F238E27FC236}">
                <a16:creationId xmlns:a16="http://schemas.microsoft.com/office/drawing/2014/main" id="{2E1F5064-1C58-0647-BAE1-94E3BB5E1BC9}"/>
              </a:ext>
            </a:extLst>
          </p:cNvPr>
          <p:cNvPicPr>
            <a:picLocks noChangeAspect="1"/>
          </p:cNvPicPr>
          <p:nvPr/>
        </p:nvPicPr>
        <p:blipFill>
          <a:blip r:embed="rId4"/>
          <a:stretch>
            <a:fillRect/>
          </a:stretch>
        </p:blipFill>
        <p:spPr>
          <a:xfrm>
            <a:off x="1548537" y="1348150"/>
            <a:ext cx="1661380" cy="1716352"/>
          </a:xfrm>
          <a:prstGeom prst="ellipse">
            <a:avLst/>
          </a:prstGeom>
          <a:ln>
            <a:noFill/>
          </a:ln>
          <a:effectLst>
            <a:softEdge rad="0"/>
          </a:effectLst>
        </p:spPr>
      </p:pic>
      <p:pic>
        <p:nvPicPr>
          <p:cNvPr id="13" name="Picture 12">
            <a:extLst>
              <a:ext uri="{FF2B5EF4-FFF2-40B4-BE49-F238E27FC236}">
                <a16:creationId xmlns:a16="http://schemas.microsoft.com/office/drawing/2014/main" id="{9150B26C-0725-8E49-B37B-67FC685F0146}"/>
              </a:ext>
            </a:extLst>
          </p:cNvPr>
          <p:cNvPicPr>
            <a:picLocks/>
          </p:cNvPicPr>
          <p:nvPr/>
        </p:nvPicPr>
        <p:blipFill>
          <a:blip r:embed="rId5"/>
          <a:stretch>
            <a:fillRect/>
          </a:stretch>
        </p:blipFill>
        <p:spPr>
          <a:xfrm>
            <a:off x="2774319" y="2675670"/>
            <a:ext cx="1661380" cy="1661380"/>
          </a:xfrm>
          <a:prstGeom prst="ellipse">
            <a:avLst/>
          </a:prstGeom>
          <a:ln>
            <a:noFill/>
          </a:ln>
          <a:effectLst>
            <a:softEdge rad="0"/>
          </a:effectLst>
        </p:spPr>
      </p:pic>
      <p:pic>
        <p:nvPicPr>
          <p:cNvPr id="20" name="Picture 19">
            <a:extLst>
              <a:ext uri="{FF2B5EF4-FFF2-40B4-BE49-F238E27FC236}">
                <a16:creationId xmlns:a16="http://schemas.microsoft.com/office/drawing/2014/main" id="{EAF177AF-616D-E14A-8177-47FD8B5C4575}"/>
              </a:ext>
            </a:extLst>
          </p:cNvPr>
          <p:cNvPicPr>
            <a:picLocks/>
          </p:cNvPicPr>
          <p:nvPr/>
        </p:nvPicPr>
        <p:blipFill>
          <a:blip r:embed="rId6"/>
          <a:stretch>
            <a:fillRect/>
          </a:stretch>
        </p:blipFill>
        <p:spPr>
          <a:xfrm>
            <a:off x="349462" y="2671898"/>
            <a:ext cx="1661380" cy="1658381"/>
          </a:xfrm>
          <a:prstGeom prst="ellipse">
            <a:avLst/>
          </a:prstGeom>
          <a:ln>
            <a:noFill/>
          </a:ln>
          <a:effectLst>
            <a:softEdge rad="0"/>
          </a:effectLst>
        </p:spPr>
      </p:pic>
      <p:pic>
        <p:nvPicPr>
          <p:cNvPr id="24" name="Picture 23">
            <a:extLst>
              <a:ext uri="{FF2B5EF4-FFF2-40B4-BE49-F238E27FC236}">
                <a16:creationId xmlns:a16="http://schemas.microsoft.com/office/drawing/2014/main" id="{10C443CC-0866-C049-8FB5-151743697E90}"/>
              </a:ext>
            </a:extLst>
          </p:cNvPr>
          <p:cNvPicPr>
            <a:picLocks/>
          </p:cNvPicPr>
          <p:nvPr/>
        </p:nvPicPr>
        <p:blipFill>
          <a:blip r:embed="rId7"/>
          <a:stretch>
            <a:fillRect/>
          </a:stretch>
        </p:blipFill>
        <p:spPr>
          <a:xfrm>
            <a:off x="1535261" y="3928041"/>
            <a:ext cx="1661380" cy="1664761"/>
          </a:xfrm>
          <a:prstGeom prst="ellipse">
            <a:avLst/>
          </a:prstGeom>
          <a:ln>
            <a:noFill/>
          </a:ln>
          <a:effectLst>
            <a:softEdge rad="0"/>
          </a:effectLst>
        </p:spPr>
      </p:pic>
      <p:pic>
        <p:nvPicPr>
          <p:cNvPr id="33" name="Picture 32" descr="A picture containing indoor, person, sitting, cutting&#10;&#10;Description automatically generated">
            <a:extLst>
              <a:ext uri="{FF2B5EF4-FFF2-40B4-BE49-F238E27FC236}">
                <a16:creationId xmlns:a16="http://schemas.microsoft.com/office/drawing/2014/main" id="{03222D7B-209E-0145-AD59-FA28143405E6}"/>
              </a:ext>
            </a:extLst>
          </p:cNvPr>
          <p:cNvPicPr>
            <a:picLocks/>
          </p:cNvPicPr>
          <p:nvPr/>
        </p:nvPicPr>
        <p:blipFill>
          <a:blip r:embed="rId8"/>
          <a:stretch>
            <a:fillRect/>
          </a:stretch>
        </p:blipFill>
        <p:spPr>
          <a:xfrm>
            <a:off x="5803676" y="1346612"/>
            <a:ext cx="2011680" cy="2011680"/>
          </a:xfrm>
          <a:prstGeom prst="ellipse">
            <a:avLst/>
          </a:prstGeom>
          <a:ln>
            <a:noFill/>
          </a:ln>
          <a:effectLst>
            <a:softEdge rad="0"/>
          </a:effectLst>
        </p:spPr>
      </p:pic>
      <p:pic>
        <p:nvPicPr>
          <p:cNvPr id="39" name="Picture 38" descr="A hand holding a glass&#10;&#10;Description automatically generated">
            <a:extLst>
              <a:ext uri="{FF2B5EF4-FFF2-40B4-BE49-F238E27FC236}">
                <a16:creationId xmlns:a16="http://schemas.microsoft.com/office/drawing/2014/main" id="{FBE61B27-2C5D-6F4A-87FA-349DDBC57CDA}"/>
              </a:ext>
            </a:extLst>
          </p:cNvPr>
          <p:cNvPicPr>
            <a:picLocks/>
          </p:cNvPicPr>
          <p:nvPr/>
        </p:nvPicPr>
        <p:blipFill>
          <a:blip r:embed="rId9"/>
          <a:stretch>
            <a:fillRect/>
          </a:stretch>
        </p:blipFill>
        <p:spPr>
          <a:xfrm>
            <a:off x="9053410" y="2132054"/>
            <a:ext cx="2792907" cy="2792071"/>
          </a:xfrm>
          <a:prstGeom prst="ellipse">
            <a:avLst/>
          </a:prstGeom>
          <a:ln>
            <a:noFill/>
          </a:ln>
          <a:effectLst>
            <a:softEdge rad="0"/>
          </a:effectLst>
        </p:spPr>
      </p:pic>
      <p:sp>
        <p:nvSpPr>
          <p:cNvPr id="2" name="Title 1"/>
          <p:cNvSpPr>
            <a:spLocks noGrp="1"/>
          </p:cNvSpPr>
          <p:nvPr>
            <p:ph type="title"/>
          </p:nvPr>
        </p:nvSpPr>
        <p:spPr>
          <a:xfrm>
            <a:off x="507407" y="378950"/>
            <a:ext cx="9379367" cy="1030549"/>
          </a:xfrm>
        </p:spPr>
        <p:txBody>
          <a:bodyPr/>
          <a:lstStyle/>
          <a:p>
            <a:r>
              <a:rPr lang="en-US" sz="2670" dirty="0">
                <a:solidFill>
                  <a:schemeClr val="tx2">
                    <a:lumMod val="75000"/>
                  </a:schemeClr>
                </a:solidFill>
                <a:cs typeface="Calibri" panose="020F0502020204030204" pitchFamily="34" charset="0"/>
              </a:rPr>
              <a:t>Trustworthy AI Takes Many Forms</a:t>
            </a:r>
            <a:br>
              <a:rPr lang="en-US" sz="2670" dirty="0">
                <a:solidFill>
                  <a:schemeClr val="tx2">
                    <a:lumMod val="75000"/>
                  </a:schemeClr>
                </a:solidFill>
                <a:cs typeface="Calibri" panose="020F0502020204030204" pitchFamily="34" charset="0"/>
              </a:rPr>
            </a:br>
            <a:endParaRPr lang="en-US" sz="2670" dirty="0">
              <a:solidFill>
                <a:srgbClr val="002060"/>
              </a:solidFill>
              <a:cs typeface="Calibri" panose="020F0502020204030204" pitchFamily="34" charset="0"/>
            </a:endParaRPr>
          </a:p>
        </p:txBody>
      </p:sp>
      <p:sp>
        <p:nvSpPr>
          <p:cNvPr id="4" name="Rectangle 3">
            <a:extLst>
              <a:ext uri="{FF2B5EF4-FFF2-40B4-BE49-F238E27FC236}">
                <a16:creationId xmlns:a16="http://schemas.microsoft.com/office/drawing/2014/main" id="{BE4EEC3F-2578-CD43-B083-F88F4468DD15}"/>
              </a:ext>
            </a:extLst>
          </p:cNvPr>
          <p:cNvSpPr/>
          <p:nvPr/>
        </p:nvSpPr>
        <p:spPr>
          <a:xfrm>
            <a:off x="1192409" y="1198857"/>
            <a:ext cx="434735" cy="276999"/>
          </a:xfrm>
          <a:prstGeom prst="rect">
            <a:avLst/>
          </a:prstGeom>
          <a:noFill/>
          <a:ln w="3175">
            <a:noFill/>
          </a:ln>
        </p:spPr>
        <p:txBody>
          <a:bodyPr wrap="none">
            <a:spAutoFit/>
          </a:bodyPr>
          <a:lstStyle/>
          <a:p>
            <a:pPr algn="ctr"/>
            <a:r>
              <a:rPr lang="en-US" sz="1200" b="1" dirty="0">
                <a:solidFill>
                  <a:srgbClr val="C00000"/>
                </a:solidFill>
                <a:latin typeface="IBM Plex Sans" panose="020B0503050203000203" pitchFamily="34" charset="0"/>
                <a:cs typeface="Calibri" panose="020F0502020204030204" pitchFamily="34" charset="0"/>
              </a:rPr>
              <a:t>fair</a:t>
            </a:r>
          </a:p>
        </p:txBody>
      </p:sp>
      <p:sp>
        <p:nvSpPr>
          <p:cNvPr id="14" name="Rectangle 13">
            <a:extLst>
              <a:ext uri="{FF2B5EF4-FFF2-40B4-BE49-F238E27FC236}">
                <a16:creationId xmlns:a16="http://schemas.microsoft.com/office/drawing/2014/main" id="{A48A3EE5-4944-204B-B822-EA51DE43348B}"/>
              </a:ext>
            </a:extLst>
          </p:cNvPr>
          <p:cNvSpPr/>
          <p:nvPr/>
        </p:nvSpPr>
        <p:spPr>
          <a:xfrm>
            <a:off x="3732609" y="4369116"/>
            <a:ext cx="1097280" cy="276999"/>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explainable</a:t>
            </a:r>
          </a:p>
        </p:txBody>
      </p:sp>
      <p:sp>
        <p:nvSpPr>
          <p:cNvPr id="15" name="Rectangle 14">
            <a:extLst>
              <a:ext uri="{FF2B5EF4-FFF2-40B4-BE49-F238E27FC236}">
                <a16:creationId xmlns:a16="http://schemas.microsoft.com/office/drawing/2014/main" id="{A6645C01-BC42-864F-9024-3882D7029133}"/>
              </a:ext>
            </a:extLst>
          </p:cNvPr>
          <p:cNvSpPr/>
          <p:nvPr/>
        </p:nvSpPr>
        <p:spPr>
          <a:xfrm>
            <a:off x="180700" y="2329224"/>
            <a:ext cx="1097280" cy="276999"/>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robust</a:t>
            </a:r>
          </a:p>
        </p:txBody>
      </p:sp>
      <p:sp>
        <p:nvSpPr>
          <p:cNvPr id="16" name="Rectangle 15">
            <a:extLst>
              <a:ext uri="{FF2B5EF4-FFF2-40B4-BE49-F238E27FC236}">
                <a16:creationId xmlns:a16="http://schemas.microsoft.com/office/drawing/2014/main" id="{27792DC0-E3CA-C44B-819A-36A69911C608}"/>
              </a:ext>
            </a:extLst>
          </p:cNvPr>
          <p:cNvSpPr/>
          <p:nvPr/>
        </p:nvSpPr>
        <p:spPr>
          <a:xfrm>
            <a:off x="2782981" y="5486367"/>
            <a:ext cx="1097280" cy="276999"/>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accountable</a:t>
            </a:r>
          </a:p>
        </p:txBody>
      </p:sp>
      <p:sp>
        <p:nvSpPr>
          <p:cNvPr id="11" name="Rectangle 10">
            <a:extLst>
              <a:ext uri="{FF2B5EF4-FFF2-40B4-BE49-F238E27FC236}">
                <a16:creationId xmlns:a16="http://schemas.microsoft.com/office/drawing/2014/main" id="{E396E2E2-49AE-0848-B7F1-49C99CF4CF62}"/>
              </a:ext>
            </a:extLst>
          </p:cNvPr>
          <p:cNvSpPr/>
          <p:nvPr/>
        </p:nvSpPr>
        <p:spPr>
          <a:xfrm>
            <a:off x="7090953" y="1032590"/>
            <a:ext cx="1097280" cy="276999"/>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causality</a:t>
            </a:r>
          </a:p>
        </p:txBody>
      </p:sp>
      <p:sp>
        <p:nvSpPr>
          <p:cNvPr id="12" name="Rectangle 11">
            <a:extLst>
              <a:ext uri="{FF2B5EF4-FFF2-40B4-BE49-F238E27FC236}">
                <a16:creationId xmlns:a16="http://schemas.microsoft.com/office/drawing/2014/main" id="{1C5921F5-08F1-B44A-9D66-F0280D03FC17}"/>
              </a:ext>
            </a:extLst>
          </p:cNvPr>
          <p:cNvSpPr/>
          <p:nvPr/>
        </p:nvSpPr>
        <p:spPr>
          <a:xfrm>
            <a:off x="5024399" y="5648986"/>
            <a:ext cx="1626838" cy="276999"/>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human-centered AI</a:t>
            </a:r>
          </a:p>
        </p:txBody>
      </p:sp>
      <p:sp>
        <p:nvSpPr>
          <p:cNvPr id="21" name="Rectangle 20">
            <a:extLst>
              <a:ext uri="{FF2B5EF4-FFF2-40B4-BE49-F238E27FC236}">
                <a16:creationId xmlns:a16="http://schemas.microsoft.com/office/drawing/2014/main" id="{D332EE6C-EFC7-C34A-8064-470C8779C8AE}"/>
              </a:ext>
            </a:extLst>
          </p:cNvPr>
          <p:cNvSpPr/>
          <p:nvPr/>
        </p:nvSpPr>
        <p:spPr>
          <a:xfrm>
            <a:off x="10643464" y="1632277"/>
            <a:ext cx="1097280" cy="461665"/>
          </a:xfrm>
          <a:prstGeom prst="rect">
            <a:avLst/>
          </a:prstGeom>
          <a:noFill/>
          <a:ln w="3175">
            <a:noFill/>
          </a:ln>
        </p:spPr>
        <p:txBody>
          <a:bodyPr wrap="square">
            <a:spAutoFit/>
          </a:bodyPr>
          <a:lstStyle/>
          <a:p>
            <a:pPr algn="ctr"/>
            <a:r>
              <a:rPr lang="en-US" sz="1200" b="1" dirty="0">
                <a:solidFill>
                  <a:srgbClr val="C00000"/>
                </a:solidFill>
                <a:latin typeface="IBM Plex Sans" panose="020B0503050203000203" pitchFamily="34" charset="0"/>
                <a:cs typeface="Calibri" panose="020F0502020204030204" pitchFamily="34" charset="0"/>
              </a:rPr>
              <a:t>AI for social good</a:t>
            </a:r>
          </a:p>
        </p:txBody>
      </p:sp>
      <p:sp>
        <p:nvSpPr>
          <p:cNvPr id="22" name="Rectangle 21">
            <a:extLst>
              <a:ext uri="{FF2B5EF4-FFF2-40B4-BE49-F238E27FC236}">
                <a16:creationId xmlns:a16="http://schemas.microsoft.com/office/drawing/2014/main" id="{BB441B15-814C-EC4A-9D78-51AC410BCE89}"/>
              </a:ext>
            </a:extLst>
          </p:cNvPr>
          <p:cNvSpPr/>
          <p:nvPr/>
        </p:nvSpPr>
        <p:spPr>
          <a:xfrm>
            <a:off x="180700" y="6236921"/>
            <a:ext cx="3787617" cy="292388"/>
          </a:xfrm>
          <a:prstGeom prst="rect">
            <a:avLst/>
          </a:prstGeom>
        </p:spPr>
        <p:txBody>
          <a:bodyPr wrap="square">
            <a:spAutoFit/>
          </a:bodyPr>
          <a:lstStyle/>
          <a:p>
            <a:pPr algn="ctr"/>
            <a:r>
              <a:rPr lang="en-US" sz="1300" b="1" cap="small" dirty="0">
                <a:latin typeface="IBM Plex Sans" panose="020B0503050203000203" pitchFamily="34" charset="0"/>
                <a:cs typeface="Calibri" panose="020F0502020204030204" pitchFamily="34" charset="0"/>
              </a:rPr>
              <a:t>mastering individual characteristics of trust</a:t>
            </a:r>
          </a:p>
        </p:txBody>
      </p:sp>
      <p:sp>
        <p:nvSpPr>
          <p:cNvPr id="23" name="Rectangle 22">
            <a:extLst>
              <a:ext uri="{FF2B5EF4-FFF2-40B4-BE49-F238E27FC236}">
                <a16:creationId xmlns:a16="http://schemas.microsoft.com/office/drawing/2014/main" id="{2682E157-1C6D-5044-8A3F-A0A2A380BB52}"/>
              </a:ext>
            </a:extLst>
          </p:cNvPr>
          <p:cNvSpPr/>
          <p:nvPr/>
        </p:nvSpPr>
        <p:spPr>
          <a:xfrm>
            <a:off x="4435700" y="6236920"/>
            <a:ext cx="3445468" cy="292388"/>
          </a:xfrm>
          <a:prstGeom prst="rect">
            <a:avLst/>
          </a:prstGeom>
        </p:spPr>
        <p:txBody>
          <a:bodyPr wrap="square">
            <a:spAutoFit/>
          </a:bodyPr>
          <a:lstStyle/>
          <a:p>
            <a:pPr algn="ctr"/>
            <a:r>
              <a:rPr lang="en-US" sz="1300" b="1" cap="small" dirty="0">
                <a:latin typeface="IBM Plex Sans" panose="020B0503050203000203" pitchFamily="34" charset="0"/>
                <a:cs typeface="Calibri" panose="020F0502020204030204" pitchFamily="34" charset="0"/>
              </a:rPr>
              <a:t>making sense of the world like humans do</a:t>
            </a:r>
          </a:p>
        </p:txBody>
      </p:sp>
      <p:sp>
        <p:nvSpPr>
          <p:cNvPr id="25" name="Rectangle 24">
            <a:extLst>
              <a:ext uri="{FF2B5EF4-FFF2-40B4-BE49-F238E27FC236}">
                <a16:creationId xmlns:a16="http://schemas.microsoft.com/office/drawing/2014/main" id="{C1CA4449-7308-E942-A20F-664C11AF3FCC}"/>
              </a:ext>
            </a:extLst>
          </p:cNvPr>
          <p:cNvSpPr/>
          <p:nvPr/>
        </p:nvSpPr>
        <p:spPr>
          <a:xfrm>
            <a:off x="8517185" y="6236920"/>
            <a:ext cx="3530464" cy="292388"/>
          </a:xfrm>
          <a:prstGeom prst="rect">
            <a:avLst/>
          </a:prstGeom>
        </p:spPr>
        <p:txBody>
          <a:bodyPr wrap="square">
            <a:spAutoFit/>
          </a:bodyPr>
          <a:lstStyle/>
          <a:p>
            <a:pPr algn="ctr"/>
            <a:r>
              <a:rPr lang="en-US" sz="1300" b="1" cap="small" dirty="0">
                <a:latin typeface="IBM Plex Sans" panose="020B0503050203000203" pitchFamily="34" charset="0"/>
                <a:cs typeface="Calibri" panose="020F0502020204030204" pitchFamily="34" charset="0"/>
              </a:rPr>
              <a:t>creating ai that serves humanity</a:t>
            </a:r>
          </a:p>
        </p:txBody>
      </p:sp>
      <p:pic>
        <p:nvPicPr>
          <p:cNvPr id="32" name="Picture 31">
            <a:extLst>
              <a:ext uri="{FF2B5EF4-FFF2-40B4-BE49-F238E27FC236}">
                <a16:creationId xmlns:a16="http://schemas.microsoft.com/office/drawing/2014/main" id="{DA198A31-FCBB-EA46-A832-B60D1082084F}"/>
              </a:ext>
            </a:extLst>
          </p:cNvPr>
          <p:cNvPicPr>
            <a:picLocks/>
          </p:cNvPicPr>
          <p:nvPr/>
        </p:nvPicPr>
        <p:blipFill>
          <a:blip r:embed="rId10">
            <a:extLst>
              <a:ext uri="{BEBA8EAE-BF5A-486C-A8C5-ECC9F3942E4B}">
                <a14:imgProps xmlns:a14="http://schemas.microsoft.com/office/drawing/2010/main">
                  <a14:imgLayer r:embed="rId11">
                    <a14:imgEffect>
                      <a14:brightnessContrast bright="8000"/>
                    </a14:imgEffect>
                  </a14:imgLayer>
                </a14:imgProps>
              </a:ext>
            </a:extLst>
          </a:blip>
          <a:stretch>
            <a:fillRect/>
          </a:stretch>
        </p:blipFill>
        <p:spPr>
          <a:xfrm>
            <a:off x="5735354" y="3551887"/>
            <a:ext cx="2040807" cy="2040914"/>
          </a:xfrm>
          <a:prstGeom prst="ellipse">
            <a:avLst/>
          </a:prstGeom>
          <a:ln w="19050" cap="rnd">
            <a:solidFill>
              <a:schemeClr val="bg1">
                <a:lumMod val="95000"/>
              </a:schemeClr>
            </a:solidFill>
          </a:ln>
          <a:effectLst/>
          <a:scene3d>
            <a:camera prst="orthographicFront"/>
            <a:lightRig rig="contrasting" dir="t">
              <a:rot lat="0" lon="0" rev="3000000"/>
            </a:lightRig>
          </a:scene3d>
          <a:sp3d contourW="7620">
            <a:contourClr>
              <a:schemeClr val="bg1"/>
            </a:contourClr>
          </a:sp3d>
        </p:spPr>
      </p:pic>
    </p:spTree>
    <p:extLst>
      <p:ext uri="{BB962C8B-B14F-4D97-AF65-F5344CB8AC3E}">
        <p14:creationId xmlns:p14="http://schemas.microsoft.com/office/powerpoint/2010/main" val="37317202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ow We Can Build Trustworthy AI">
            <a:extLst>
              <a:ext uri="{FF2B5EF4-FFF2-40B4-BE49-F238E27FC236}">
                <a16:creationId xmlns:a16="http://schemas.microsoft.com/office/drawing/2014/main" id="{ACC5E69A-EA57-42DC-8B60-3B168CD6E8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46C90C-F905-4BB7-A8EB-A4505ED85E7A}"/>
              </a:ext>
            </a:extLst>
          </p:cNvPr>
          <p:cNvSpPr txBox="1"/>
          <p:nvPr/>
        </p:nvSpPr>
        <p:spPr>
          <a:xfrm>
            <a:off x="0" y="5920616"/>
            <a:ext cx="7873550" cy="923330"/>
          </a:xfrm>
          <a:prstGeom prst="rect">
            <a:avLst/>
          </a:prstGeom>
          <a:noFill/>
        </p:spPr>
        <p:txBody>
          <a:bodyPr wrap="square" rtlCol="0">
            <a:spAutoFit/>
          </a:bodyPr>
          <a:lstStyle/>
          <a:p>
            <a:r>
              <a:rPr lang="en-US" dirty="0">
                <a:highlight>
                  <a:srgbClr val="FFFF00"/>
                </a:highlight>
              </a:rPr>
              <a:t>K. R. Varshney and A. </a:t>
            </a:r>
            <a:r>
              <a:rPr lang="en-US" dirty="0" err="1">
                <a:highlight>
                  <a:srgbClr val="FFFF00"/>
                </a:highlight>
              </a:rPr>
              <a:t>Mojsilović</a:t>
            </a:r>
            <a:r>
              <a:rPr lang="en-US" dirty="0">
                <a:highlight>
                  <a:srgbClr val="FFFF00"/>
                </a:highlight>
              </a:rPr>
              <a:t>, “Open Platforms for Artificial Intelligence for Social Good: Common Patterns as a Pathway to True Impact. </a:t>
            </a:r>
            <a:r>
              <a:rPr lang="en-US" i="1" dirty="0">
                <a:highlight>
                  <a:srgbClr val="FFFF00"/>
                </a:highlight>
              </a:rPr>
              <a:t>ICML Workshop on AI for Social Good</a:t>
            </a:r>
            <a:r>
              <a:rPr lang="en-US" dirty="0">
                <a:highlight>
                  <a:srgbClr val="FFFF00"/>
                </a:highlight>
              </a:rPr>
              <a:t>, 2019.</a:t>
            </a:r>
          </a:p>
        </p:txBody>
      </p:sp>
      <p:sp>
        <p:nvSpPr>
          <p:cNvPr id="12" name="TextBox 11">
            <a:extLst>
              <a:ext uri="{FF2B5EF4-FFF2-40B4-BE49-F238E27FC236}">
                <a16:creationId xmlns:a16="http://schemas.microsoft.com/office/drawing/2014/main" id="{9622298F-3765-4095-8370-145BFAB4769C}"/>
              </a:ext>
            </a:extLst>
          </p:cNvPr>
          <p:cNvSpPr txBox="1"/>
          <p:nvPr/>
        </p:nvSpPr>
        <p:spPr>
          <a:xfrm>
            <a:off x="0" y="5304415"/>
            <a:ext cx="6640497" cy="646331"/>
          </a:xfrm>
          <a:prstGeom prst="rect">
            <a:avLst/>
          </a:prstGeom>
          <a:noFill/>
        </p:spPr>
        <p:txBody>
          <a:bodyPr wrap="square" rtlCol="0">
            <a:spAutoFit/>
          </a:bodyPr>
          <a:lstStyle/>
          <a:p>
            <a:r>
              <a:rPr lang="en-US" sz="3600" dirty="0">
                <a:highlight>
                  <a:srgbClr val="FFFF00"/>
                </a:highlight>
              </a:rPr>
              <a:t>Delivering AI for good at scale</a:t>
            </a:r>
          </a:p>
        </p:txBody>
      </p:sp>
    </p:spTree>
    <p:extLst>
      <p:ext uri="{BB962C8B-B14F-4D97-AF65-F5344CB8AC3E}">
        <p14:creationId xmlns:p14="http://schemas.microsoft.com/office/powerpoint/2010/main" val="19738756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Image result for costly innovation">
            <a:extLst>
              <a:ext uri="{FF2B5EF4-FFF2-40B4-BE49-F238E27FC236}">
                <a16:creationId xmlns:a16="http://schemas.microsoft.com/office/drawing/2014/main" id="{2CE0E662-5880-4F4B-BA16-DE6609C18A2B}"/>
              </a:ext>
            </a:extLst>
          </p:cNvPr>
          <p:cNvPicPr>
            <a:picLocks noChangeAspect="1" noChangeArrowheads="1"/>
          </p:cNvPicPr>
          <p:nvPr/>
        </p:nvPicPr>
        <p:blipFill rotWithShape="1">
          <a:blip r:embed="rId2" cstate="print">
            <a:alphaModFix/>
            <a:extLst>
              <a:ext uri="{28A0092B-C50C-407E-A947-70E740481C1C}">
                <a14:useLocalDpi xmlns:a14="http://schemas.microsoft.com/office/drawing/2010/main" val="0"/>
              </a:ext>
            </a:extLst>
          </a:blip>
          <a:srcRect l="64707"/>
          <a:stretch/>
        </p:blipFill>
        <p:spPr bwMode="auto">
          <a:xfrm>
            <a:off x="8528310" y="3858376"/>
            <a:ext cx="2141715"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Image result for costly innovation">
            <a:extLst>
              <a:ext uri="{FF2B5EF4-FFF2-40B4-BE49-F238E27FC236}">
                <a16:creationId xmlns:a16="http://schemas.microsoft.com/office/drawing/2014/main" id="{BE29F321-2B05-0F46-8FAA-0DC5E8E3BBF7}"/>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l="9232" r="48597"/>
          <a:stretch/>
        </p:blipFill>
        <p:spPr bwMode="auto">
          <a:xfrm>
            <a:off x="426289" y="3860800"/>
            <a:ext cx="2064499"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4" descr="Image result for costly innovation">
            <a:extLst>
              <a:ext uri="{FF2B5EF4-FFF2-40B4-BE49-F238E27FC236}">
                <a16:creationId xmlns:a16="http://schemas.microsoft.com/office/drawing/2014/main" id="{61FAFD5E-7EA9-3F48-BF77-2246495D6217}"/>
              </a:ext>
            </a:extLst>
          </p:cNvPr>
          <p:cNvPicPr>
            <a:picLocks noChangeAspect="1" noChangeArrowheads="1"/>
          </p:cNvPicPr>
          <p:nvPr/>
        </p:nvPicPr>
        <p:blipFill rotWithShape="1">
          <a:blip r:embed="rId4" cstate="print">
            <a:alphaModFix/>
            <a:extLst>
              <a:ext uri="{28A0092B-C50C-407E-A947-70E740481C1C}">
                <a14:useLocalDpi xmlns:a14="http://schemas.microsoft.com/office/drawing/2010/main" val="0"/>
              </a:ext>
            </a:extLst>
          </a:blip>
          <a:srcRect l="35847" r="25235"/>
          <a:stretch/>
        </p:blipFill>
        <p:spPr bwMode="auto">
          <a:xfrm>
            <a:off x="4487334" y="3858377"/>
            <a:ext cx="2064499"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67FDCC41-B7F3-344D-A612-933A29EC36B4}"/>
              </a:ext>
            </a:extLst>
          </p:cNvPr>
          <p:cNvSpPr>
            <a:spLocks noGrp="1"/>
          </p:cNvSpPr>
          <p:nvPr>
            <p:ph type="title"/>
          </p:nvPr>
        </p:nvSpPr>
        <p:spPr>
          <a:xfrm>
            <a:off x="339689" y="318754"/>
            <a:ext cx="7987752" cy="1030817"/>
          </a:xfrm>
        </p:spPr>
        <p:txBody>
          <a:bodyPr/>
          <a:lstStyle/>
          <a:p>
            <a:r>
              <a:rPr lang="en-US" sz="2670" dirty="0">
                <a:solidFill>
                  <a:schemeClr val="tx1"/>
                </a:solidFill>
                <a:cs typeface="Calibri" panose="020F0502020204030204" pitchFamily="34" charset="0"/>
              </a:rPr>
              <a:t>Why Haven’t We Seen the Impact Yet?</a:t>
            </a:r>
          </a:p>
        </p:txBody>
      </p:sp>
      <p:pic>
        <p:nvPicPr>
          <p:cNvPr id="39" name="Picture 4" descr="Image result for costly innovation">
            <a:extLst>
              <a:ext uri="{FF2B5EF4-FFF2-40B4-BE49-F238E27FC236}">
                <a16:creationId xmlns:a16="http://schemas.microsoft.com/office/drawing/2014/main" id="{4E1F66E2-07DE-144B-A554-730926A26E79}"/>
              </a:ext>
            </a:extLst>
          </p:cNvPr>
          <p:cNvPicPr>
            <a:picLocks noChangeAspect="1" noChangeArrowheads="1"/>
          </p:cNvPicPr>
          <p:nvPr/>
        </p:nvPicPr>
        <p:blipFill rotWithShape="1">
          <a:blip r:embed="rId5" cstate="print">
            <a:duotone>
              <a:schemeClr val="accent4">
                <a:shade val="45000"/>
                <a:satMod val="135000"/>
              </a:schemeClr>
              <a:prstClr val="white"/>
            </a:duotone>
            <a:alphaModFix amt="43000"/>
            <a:extLst>
              <a:ext uri="{28A0092B-C50C-407E-A947-70E740481C1C}">
                <a14:useLocalDpi xmlns:a14="http://schemas.microsoft.com/office/drawing/2010/main" val="0"/>
              </a:ext>
            </a:extLst>
          </a:blip>
          <a:srcRect l="9232" r="83126"/>
          <a:stretch/>
        </p:blipFill>
        <p:spPr bwMode="auto">
          <a:xfrm>
            <a:off x="2709332" y="3879903"/>
            <a:ext cx="374123"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4" descr="Image result for costly innovation">
            <a:extLst>
              <a:ext uri="{FF2B5EF4-FFF2-40B4-BE49-F238E27FC236}">
                <a16:creationId xmlns:a16="http://schemas.microsoft.com/office/drawing/2014/main" id="{3670F410-0BCC-E44F-BD76-C910C87E0679}"/>
              </a:ext>
            </a:extLst>
          </p:cNvPr>
          <p:cNvPicPr>
            <a:picLocks noChangeAspect="1" noChangeArrowheads="1"/>
          </p:cNvPicPr>
          <p:nvPr/>
        </p:nvPicPr>
        <p:blipFill rotWithShape="1">
          <a:blip r:embed="rId6" cstate="print">
            <a:duotone>
              <a:schemeClr val="accent4">
                <a:shade val="45000"/>
                <a:satMod val="135000"/>
              </a:schemeClr>
              <a:prstClr val="white"/>
            </a:duotone>
            <a:alphaModFix amt="43000"/>
            <a:extLst>
              <a:ext uri="{28A0092B-C50C-407E-A947-70E740481C1C}">
                <a14:useLocalDpi xmlns:a14="http://schemas.microsoft.com/office/drawing/2010/main" val="0"/>
              </a:ext>
            </a:extLst>
          </a:blip>
          <a:srcRect l="38886" r="53782"/>
          <a:stretch/>
        </p:blipFill>
        <p:spPr bwMode="auto">
          <a:xfrm>
            <a:off x="3894667" y="3890074"/>
            <a:ext cx="374123"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 descr="Image result for costly innovation">
            <a:extLst>
              <a:ext uri="{FF2B5EF4-FFF2-40B4-BE49-F238E27FC236}">
                <a16:creationId xmlns:a16="http://schemas.microsoft.com/office/drawing/2014/main" id="{2086DC7E-5B3F-264F-9033-85DAC7AF1471}"/>
              </a:ext>
            </a:extLst>
          </p:cNvPr>
          <p:cNvPicPr>
            <a:picLocks noChangeAspect="1" noChangeArrowheads="1"/>
          </p:cNvPicPr>
          <p:nvPr/>
        </p:nvPicPr>
        <p:blipFill rotWithShape="1">
          <a:blip r:embed="rId7" cstate="print">
            <a:duotone>
              <a:schemeClr val="accent4">
                <a:shade val="45000"/>
                <a:satMod val="135000"/>
              </a:schemeClr>
              <a:prstClr val="white"/>
            </a:duotone>
            <a:alphaModFix amt="43000"/>
            <a:extLst>
              <a:ext uri="{28A0092B-C50C-407E-A947-70E740481C1C}">
                <a14:useLocalDpi xmlns:a14="http://schemas.microsoft.com/office/drawing/2010/main" val="0"/>
              </a:ext>
            </a:extLst>
          </a:blip>
          <a:srcRect l="22971" r="69387"/>
          <a:stretch/>
        </p:blipFill>
        <p:spPr bwMode="auto">
          <a:xfrm>
            <a:off x="3301998" y="3890075"/>
            <a:ext cx="374124"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4" descr="Image result for costly innovation">
            <a:extLst>
              <a:ext uri="{FF2B5EF4-FFF2-40B4-BE49-F238E27FC236}">
                <a16:creationId xmlns:a16="http://schemas.microsoft.com/office/drawing/2014/main" id="{2154C179-E9A3-254A-B8A5-90E8915EE156}"/>
              </a:ext>
            </a:extLst>
          </p:cNvPr>
          <p:cNvPicPr>
            <a:picLocks noChangeAspect="1" noChangeArrowheads="1"/>
          </p:cNvPicPr>
          <p:nvPr/>
        </p:nvPicPr>
        <p:blipFill rotWithShape="1">
          <a:blip r:embed="rId8" cstate="print">
            <a:duotone>
              <a:schemeClr val="accent4">
                <a:shade val="45000"/>
                <a:satMod val="135000"/>
              </a:schemeClr>
              <a:prstClr val="white"/>
            </a:duotone>
            <a:alphaModFix amt="35000"/>
            <a:extLst>
              <a:ext uri="{28A0092B-C50C-407E-A947-70E740481C1C}">
                <a14:useLocalDpi xmlns:a14="http://schemas.microsoft.com/office/drawing/2010/main" val="0"/>
              </a:ext>
            </a:extLst>
          </a:blip>
          <a:srcRect l="65421" r="25820"/>
          <a:stretch/>
        </p:blipFill>
        <p:spPr bwMode="auto">
          <a:xfrm>
            <a:off x="7346607" y="3879901"/>
            <a:ext cx="372400"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4" descr="Image result for costly innovation">
            <a:extLst>
              <a:ext uri="{FF2B5EF4-FFF2-40B4-BE49-F238E27FC236}">
                <a16:creationId xmlns:a16="http://schemas.microsoft.com/office/drawing/2014/main" id="{148A370B-7AC4-6747-B7DA-900453CBF094}"/>
              </a:ext>
            </a:extLst>
          </p:cNvPr>
          <p:cNvPicPr>
            <a:picLocks noChangeAspect="1" noChangeArrowheads="1"/>
          </p:cNvPicPr>
          <p:nvPr/>
        </p:nvPicPr>
        <p:blipFill rotWithShape="1">
          <a:blip r:embed="rId9" cstate="print">
            <a:duotone>
              <a:schemeClr val="accent4">
                <a:shade val="45000"/>
                <a:satMod val="135000"/>
              </a:schemeClr>
              <a:prstClr val="white"/>
            </a:duotone>
            <a:alphaModFix amt="43000"/>
            <a:extLst>
              <a:ext uri="{28A0092B-C50C-407E-A947-70E740481C1C}">
                <a14:useLocalDpi xmlns:a14="http://schemas.microsoft.com/office/drawing/2010/main" val="0"/>
              </a:ext>
            </a:extLst>
          </a:blip>
          <a:srcRect l="71472" r="21644"/>
          <a:stretch/>
        </p:blipFill>
        <p:spPr bwMode="auto">
          <a:xfrm>
            <a:off x="7937551" y="3866113"/>
            <a:ext cx="372214"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4" name="TextBox 43">
            <a:extLst>
              <a:ext uri="{FF2B5EF4-FFF2-40B4-BE49-F238E27FC236}">
                <a16:creationId xmlns:a16="http://schemas.microsoft.com/office/drawing/2014/main" id="{FF29E94B-B94D-3F4F-A3BC-FE899C9399CD}"/>
              </a:ext>
            </a:extLst>
          </p:cNvPr>
          <p:cNvSpPr txBox="1"/>
          <p:nvPr/>
        </p:nvSpPr>
        <p:spPr>
          <a:xfrm>
            <a:off x="328993" y="1351979"/>
            <a:ext cx="3451109" cy="2123658"/>
          </a:xfrm>
          <a:prstGeom prst="rect">
            <a:avLst/>
          </a:prstGeom>
          <a:noFill/>
        </p:spPr>
        <p:txBody>
          <a:bodyPr wrap="square" rtlCol="0">
            <a:spAutoFit/>
          </a:bodyPr>
          <a:lstStyle/>
          <a:p>
            <a:pPr fontAlgn="base">
              <a:spcBef>
                <a:spcPts val="1200"/>
              </a:spcBef>
              <a:spcAft>
                <a:spcPct val="0"/>
              </a:spcAft>
            </a:pPr>
            <a:r>
              <a:rPr lang="en-US" sz="1400" b="1" dirty="0">
                <a:solidFill>
                  <a:srgbClr val="AAD4EA">
                    <a:lumMod val="75000"/>
                  </a:srgbClr>
                </a:solidFill>
                <a:latin typeface="IBM Plex Sans" panose="020B0503050203000203" pitchFamily="34" charset="0"/>
                <a:ea typeface="ＭＳ Ｐゴシック" pitchFamily="34" charset="-128"/>
              </a:rPr>
              <a:t>Pilot &amp; Innovate</a:t>
            </a:r>
          </a:p>
          <a:p>
            <a:pPr marL="114300" indent="-114300" fontAlgn="base">
              <a:spcBef>
                <a:spcPts val="120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Social good applications often call for significant scientific advances in foundational AI. </a:t>
            </a:r>
          </a:p>
          <a:p>
            <a:pPr marL="114300" indent="-114300" fontAlgn="base">
              <a:spcBef>
                <a:spcPts val="120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Underlying innovation is costly and require hard-to-find skills that exists in only few places (e.g. IBM, Microsoft, Universities).</a:t>
            </a:r>
          </a:p>
        </p:txBody>
      </p:sp>
      <p:sp>
        <p:nvSpPr>
          <p:cNvPr id="45" name="TextBox 44">
            <a:extLst>
              <a:ext uri="{FF2B5EF4-FFF2-40B4-BE49-F238E27FC236}">
                <a16:creationId xmlns:a16="http://schemas.microsoft.com/office/drawing/2014/main" id="{2B5BBAAB-F82C-6348-AE67-6825D6ADBD81}"/>
              </a:ext>
            </a:extLst>
          </p:cNvPr>
          <p:cNvSpPr txBox="1"/>
          <p:nvPr/>
        </p:nvSpPr>
        <p:spPr>
          <a:xfrm>
            <a:off x="4335261" y="1355764"/>
            <a:ext cx="3662247" cy="1969770"/>
          </a:xfrm>
          <a:prstGeom prst="rect">
            <a:avLst/>
          </a:prstGeom>
          <a:noFill/>
        </p:spPr>
        <p:txBody>
          <a:bodyPr wrap="square" rtlCol="0">
            <a:spAutoFit/>
          </a:bodyPr>
          <a:lstStyle/>
          <a:p>
            <a:pPr fontAlgn="base">
              <a:spcBef>
                <a:spcPct val="0"/>
              </a:spcBef>
              <a:spcAft>
                <a:spcPct val="0"/>
              </a:spcAft>
            </a:pPr>
            <a:r>
              <a:rPr lang="en-US" sz="1400" b="1" dirty="0">
                <a:solidFill>
                  <a:srgbClr val="AAD4EA">
                    <a:lumMod val="50000"/>
                  </a:srgbClr>
                </a:solidFill>
                <a:latin typeface="IBM Plex Sans" panose="020B0503050203000203" pitchFamily="34" charset="0"/>
                <a:ea typeface="ＭＳ Ｐゴシック" pitchFamily="34" charset="-128"/>
              </a:rPr>
              <a:t>Harden &amp; Reuse</a:t>
            </a:r>
          </a:p>
          <a:p>
            <a:pPr marL="114300" indent="-114300" fontAlgn="base">
              <a:spcBef>
                <a:spcPct val="0"/>
              </a:spcBef>
              <a:spcAft>
                <a:spcPct val="0"/>
              </a:spcAft>
              <a:buFont typeface="Arial" panose="020B0604020202020204" pitchFamily="34" charset="0"/>
              <a:buChar char="•"/>
            </a:pPr>
            <a:endParaRPr lang="en-US" sz="1400" dirty="0">
              <a:solidFill>
                <a:srgbClr val="000000"/>
              </a:solidFill>
              <a:latin typeface="IBM Plex Sans" panose="020B0503050203000203" pitchFamily="34" charset="0"/>
              <a:ea typeface="ＭＳ Ｐゴシック" pitchFamily="34" charset="-128"/>
            </a:endParaRPr>
          </a:p>
          <a:p>
            <a:pPr marL="114300" indent="-114300" fontAlgn="base">
              <a:spcBef>
                <a:spcPct val="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Hardening and packaging AI applications require significant subject matter expertise and costly engineering effort. </a:t>
            </a:r>
          </a:p>
          <a:p>
            <a:pPr marL="114300" indent="-114300" fontAlgn="base">
              <a:spcBef>
                <a:spcPts val="120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Firms and organizations that could provide such services are not incentivized to work in sustainable development.</a:t>
            </a:r>
          </a:p>
        </p:txBody>
      </p:sp>
      <p:sp>
        <p:nvSpPr>
          <p:cNvPr id="46" name="TextBox 45">
            <a:extLst>
              <a:ext uri="{FF2B5EF4-FFF2-40B4-BE49-F238E27FC236}">
                <a16:creationId xmlns:a16="http://schemas.microsoft.com/office/drawing/2014/main" id="{6EFACB58-EA1C-B849-8D35-E3E9BD6D36CB}"/>
              </a:ext>
            </a:extLst>
          </p:cNvPr>
          <p:cNvSpPr txBox="1"/>
          <p:nvPr/>
        </p:nvSpPr>
        <p:spPr>
          <a:xfrm>
            <a:off x="8432746" y="1355765"/>
            <a:ext cx="3181722" cy="1754326"/>
          </a:xfrm>
          <a:prstGeom prst="rect">
            <a:avLst/>
          </a:prstGeom>
          <a:noFill/>
        </p:spPr>
        <p:txBody>
          <a:bodyPr wrap="square" rtlCol="0">
            <a:spAutoFit/>
          </a:bodyPr>
          <a:lstStyle/>
          <a:p>
            <a:pPr fontAlgn="base">
              <a:spcBef>
                <a:spcPct val="0"/>
              </a:spcBef>
              <a:spcAft>
                <a:spcPct val="0"/>
              </a:spcAft>
            </a:pPr>
            <a:r>
              <a:rPr lang="en-US" sz="1400" b="1" dirty="0">
                <a:solidFill>
                  <a:srgbClr val="00B0DA">
                    <a:lumMod val="50000"/>
                  </a:srgbClr>
                </a:solidFill>
                <a:latin typeface="IBM Plex Sans" panose="020B0503050203000203" pitchFamily="34" charset="0"/>
                <a:ea typeface="ＭＳ Ｐゴシック" pitchFamily="34" charset="-128"/>
              </a:rPr>
              <a:t>Deliver at Scale</a:t>
            </a:r>
          </a:p>
          <a:p>
            <a:pPr marL="114300" indent="-114300" fontAlgn="base">
              <a:spcBef>
                <a:spcPct val="0"/>
              </a:spcBef>
              <a:spcAft>
                <a:spcPct val="0"/>
              </a:spcAft>
              <a:buFont typeface="Arial" panose="020B0604020202020204" pitchFamily="34" charset="0"/>
              <a:buChar char="•"/>
            </a:pPr>
            <a:endParaRPr lang="en-US" sz="1400" dirty="0">
              <a:solidFill>
                <a:srgbClr val="000000"/>
              </a:solidFill>
              <a:latin typeface="IBM Plex Sans" panose="020B0503050203000203" pitchFamily="34" charset="0"/>
              <a:ea typeface="ＭＳ Ｐゴシック" pitchFamily="34" charset="-128"/>
            </a:endParaRPr>
          </a:p>
          <a:p>
            <a:pPr marL="114300" indent="-114300" fontAlgn="base">
              <a:spcBef>
                <a:spcPct val="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Current engagement models are one-off and do not scale. </a:t>
            </a:r>
          </a:p>
          <a:p>
            <a:pPr marL="114300" indent="-114300" fontAlgn="base">
              <a:spcBef>
                <a:spcPts val="1200"/>
              </a:spcBef>
              <a:spcAft>
                <a:spcPct val="0"/>
              </a:spcAft>
              <a:buFont typeface="Arial" panose="020B0604020202020204" pitchFamily="34" charset="0"/>
              <a:buChar char="•"/>
            </a:pPr>
            <a:r>
              <a:rPr lang="en-US" sz="1400" dirty="0">
                <a:solidFill>
                  <a:srgbClr val="000000"/>
                </a:solidFill>
                <a:latin typeface="IBM Plex Sans" panose="020B0503050203000203" pitchFamily="34" charset="0"/>
                <a:ea typeface="ＭＳ Ｐゴシック" pitchFamily="34" charset="-128"/>
              </a:rPr>
              <a:t>A platform for a delivery of AI for Good services at scale does not exist.</a:t>
            </a:r>
          </a:p>
        </p:txBody>
      </p:sp>
      <p:pic>
        <p:nvPicPr>
          <p:cNvPr id="47" name="Picture 4" descr="Image result for costly innovation">
            <a:extLst>
              <a:ext uri="{FF2B5EF4-FFF2-40B4-BE49-F238E27FC236}">
                <a16:creationId xmlns:a16="http://schemas.microsoft.com/office/drawing/2014/main" id="{2AD59B96-EB12-0E4B-8E64-A46D868A1B83}"/>
              </a:ext>
            </a:extLst>
          </p:cNvPr>
          <p:cNvPicPr>
            <a:picLocks noChangeAspect="1" noChangeArrowheads="1"/>
          </p:cNvPicPr>
          <p:nvPr/>
        </p:nvPicPr>
        <p:blipFill rotWithShape="1">
          <a:blip r:embed="rId10" cstate="print">
            <a:alphaModFix amt="43000"/>
            <a:duotone>
              <a:schemeClr val="accent4">
                <a:shade val="45000"/>
                <a:satMod val="135000"/>
              </a:schemeClr>
              <a:prstClr val="white"/>
            </a:duotone>
            <a:extLst>
              <a:ext uri="{28A0092B-C50C-407E-A947-70E740481C1C}">
                <a14:useLocalDpi xmlns:a14="http://schemas.microsoft.com/office/drawing/2010/main" val="0"/>
              </a:ext>
            </a:extLst>
          </a:blip>
          <a:srcRect l="92636"/>
          <a:stretch/>
        </p:blipFill>
        <p:spPr bwMode="auto">
          <a:xfrm>
            <a:off x="11481234" y="3879902"/>
            <a:ext cx="372213"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8" name="Picture 4" descr="Image result for costly innovation">
            <a:extLst>
              <a:ext uri="{FF2B5EF4-FFF2-40B4-BE49-F238E27FC236}">
                <a16:creationId xmlns:a16="http://schemas.microsoft.com/office/drawing/2014/main" id="{DF461EF3-B82C-E748-A853-C207B5F85B5F}"/>
              </a:ext>
            </a:extLst>
          </p:cNvPr>
          <p:cNvPicPr>
            <a:picLocks noChangeAspect="1" noChangeArrowheads="1"/>
          </p:cNvPicPr>
          <p:nvPr/>
        </p:nvPicPr>
        <p:blipFill rotWithShape="1">
          <a:blip r:embed="rId2" cstate="print">
            <a:duotone>
              <a:schemeClr val="accent4">
                <a:shade val="45000"/>
                <a:satMod val="135000"/>
              </a:schemeClr>
              <a:prstClr val="white"/>
            </a:duotone>
            <a:alphaModFix amt="43000"/>
            <a:extLst>
              <a:ext uri="{28A0092B-C50C-407E-A947-70E740481C1C}">
                <a14:useLocalDpi xmlns:a14="http://schemas.microsoft.com/office/drawing/2010/main" val="0"/>
              </a:ext>
            </a:extLst>
          </a:blip>
          <a:srcRect l="77134" r="16700"/>
          <a:stretch/>
        </p:blipFill>
        <p:spPr bwMode="auto">
          <a:xfrm>
            <a:off x="10888568" y="3860800"/>
            <a:ext cx="374124"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0" name="Picture 4" descr="Image result for costly innovation">
            <a:extLst>
              <a:ext uri="{FF2B5EF4-FFF2-40B4-BE49-F238E27FC236}">
                <a16:creationId xmlns:a16="http://schemas.microsoft.com/office/drawing/2014/main" id="{6CB4B8BE-D5C3-D248-8FB1-398B3195B604}"/>
              </a:ext>
            </a:extLst>
          </p:cNvPr>
          <p:cNvPicPr>
            <a:picLocks noChangeAspect="1" noChangeArrowheads="1"/>
          </p:cNvPicPr>
          <p:nvPr/>
        </p:nvPicPr>
        <p:blipFill rotWithShape="1">
          <a:blip r:embed="rId4" cstate="print">
            <a:alphaModFix amt="43000"/>
            <a:duotone>
              <a:schemeClr val="accent4">
                <a:shade val="45000"/>
                <a:satMod val="135000"/>
              </a:schemeClr>
              <a:prstClr val="white"/>
            </a:duotone>
            <a:extLst>
              <a:ext uri="{28A0092B-C50C-407E-A947-70E740481C1C}">
                <a14:useLocalDpi xmlns:a14="http://schemas.microsoft.com/office/drawing/2010/main" val="0"/>
              </a:ext>
            </a:extLst>
          </a:blip>
          <a:srcRect l="51086" r="42171"/>
          <a:stretch/>
        </p:blipFill>
        <p:spPr bwMode="auto">
          <a:xfrm>
            <a:off x="6770377" y="3858376"/>
            <a:ext cx="357687" cy="17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6269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DCC41-B7F3-344D-A612-933A29EC36B4}"/>
              </a:ext>
            </a:extLst>
          </p:cNvPr>
          <p:cNvSpPr>
            <a:spLocks noGrp="1"/>
          </p:cNvSpPr>
          <p:nvPr>
            <p:ph type="title"/>
          </p:nvPr>
        </p:nvSpPr>
        <p:spPr>
          <a:xfrm>
            <a:off x="339689" y="318754"/>
            <a:ext cx="11164786" cy="585487"/>
          </a:xfrm>
        </p:spPr>
        <p:txBody>
          <a:bodyPr/>
          <a:lstStyle/>
          <a:p>
            <a:r>
              <a:rPr lang="en-US" sz="2670" dirty="0">
                <a:solidFill>
                  <a:schemeClr val="tx1"/>
                </a:solidFill>
                <a:cs typeface="Calibri" panose="020F0502020204030204" pitchFamily="34" charset="0"/>
              </a:rPr>
              <a:t>Reimagining Institutions: Grantmaking Foundations</a:t>
            </a:r>
          </a:p>
        </p:txBody>
      </p:sp>
      <p:sp>
        <p:nvSpPr>
          <p:cNvPr id="7" name="Rectangle 6">
            <a:extLst>
              <a:ext uri="{FF2B5EF4-FFF2-40B4-BE49-F238E27FC236}">
                <a16:creationId xmlns:a16="http://schemas.microsoft.com/office/drawing/2014/main" id="{49F7464F-6241-264F-B086-4FC1610597FC}"/>
              </a:ext>
            </a:extLst>
          </p:cNvPr>
          <p:cNvSpPr/>
          <p:nvPr/>
        </p:nvSpPr>
        <p:spPr>
          <a:xfrm>
            <a:off x="1588" y="1261672"/>
            <a:ext cx="12192000" cy="20911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8" name="Rectangle 7">
            <a:extLst>
              <a:ext uri="{FF2B5EF4-FFF2-40B4-BE49-F238E27FC236}">
                <a16:creationId xmlns:a16="http://schemas.microsoft.com/office/drawing/2014/main" id="{D41136AB-BC35-CB45-A66D-E7E4771315CF}"/>
              </a:ext>
            </a:extLst>
          </p:cNvPr>
          <p:cNvSpPr/>
          <p:nvPr/>
        </p:nvSpPr>
        <p:spPr>
          <a:xfrm>
            <a:off x="1588" y="2820108"/>
            <a:ext cx="12188825" cy="35447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10" name="Rectangle 9">
            <a:extLst>
              <a:ext uri="{FF2B5EF4-FFF2-40B4-BE49-F238E27FC236}">
                <a16:creationId xmlns:a16="http://schemas.microsoft.com/office/drawing/2014/main" id="{01768090-686B-5A42-99A3-2B6C42029E9B}"/>
              </a:ext>
            </a:extLst>
          </p:cNvPr>
          <p:cNvSpPr/>
          <p:nvPr/>
        </p:nvSpPr>
        <p:spPr>
          <a:xfrm>
            <a:off x="1589" y="1296789"/>
            <a:ext cx="12185651" cy="1551746"/>
          </a:xfrm>
          <a:prstGeom prst="rect">
            <a:avLst/>
          </a:prstGeom>
          <a:solidFill>
            <a:sysClr val="window" lastClr="FFFFFF">
              <a:lumMod val="85000"/>
            </a:sysClr>
          </a:solidFill>
          <a:ln w="6350" cap="flat" cmpd="sng" algn="ctr">
            <a:noFill/>
            <a:prstDash val="solid"/>
            <a:miter lim="800000"/>
          </a:ln>
          <a:effectLst/>
        </p:spPr>
        <p:txBody>
          <a:bodyPr anchor="ctr"/>
          <a:lstStyle/>
          <a:p>
            <a:pPr algn="ctr" defTabSz="914126">
              <a:defRPr/>
            </a:pPr>
            <a:endParaRPr lang="en-US" sz="1799" kern="0" dirty="0">
              <a:solidFill>
                <a:sysClr val="window" lastClr="FFFFFF"/>
              </a:solidFill>
              <a:latin typeface="IBM Plex Sans" panose="020B0503050203000203" pitchFamily="34" charset="0"/>
            </a:endParaRPr>
          </a:p>
        </p:txBody>
      </p:sp>
      <p:pic>
        <p:nvPicPr>
          <p:cNvPr id="11" name="Content Placeholder 3">
            <a:extLst>
              <a:ext uri="{FF2B5EF4-FFF2-40B4-BE49-F238E27FC236}">
                <a16:creationId xmlns:a16="http://schemas.microsoft.com/office/drawing/2014/main" id="{0BB0C1B6-13FB-1A4A-A62D-3785E2DD2B51}"/>
              </a:ext>
            </a:extLst>
          </p:cNvPr>
          <p:cNvPicPr>
            <a:picLocks noChangeAspect="1"/>
          </p:cNvPicPr>
          <p:nvPr/>
        </p:nvPicPr>
        <p:blipFill>
          <a:blip r:embed="rId3">
            <a:extLst>
              <a:ext uri="{28A0092B-C50C-407E-A947-70E740481C1C}">
                <a14:useLocalDpi xmlns:a14="http://schemas.microsoft.com/office/drawing/2010/main" val="0"/>
              </a:ext>
            </a:extLst>
          </a:blip>
          <a:srcRect t="8824" b="6187"/>
          <a:stretch>
            <a:fillRect/>
          </a:stretch>
        </p:blipFill>
        <p:spPr>
          <a:xfrm>
            <a:off x="4001262" y="2901370"/>
            <a:ext cx="3518388" cy="2323495"/>
          </a:xfrm>
          <a:prstGeom prst="rect">
            <a:avLst/>
          </a:prstGeom>
        </p:spPr>
      </p:pic>
      <p:pic>
        <p:nvPicPr>
          <p:cNvPr id="12" name="Content Placeholder 3">
            <a:extLst>
              <a:ext uri="{FF2B5EF4-FFF2-40B4-BE49-F238E27FC236}">
                <a16:creationId xmlns:a16="http://schemas.microsoft.com/office/drawing/2014/main" id="{2E02B2B7-1ACD-904A-960F-C38C4707074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8824" b="6187"/>
          <a:stretch>
            <a:fillRect/>
          </a:stretch>
        </p:blipFill>
        <p:spPr>
          <a:xfrm>
            <a:off x="82145" y="3011418"/>
            <a:ext cx="3518388" cy="2323495"/>
          </a:xfrm>
        </p:spPr>
      </p:pic>
      <p:sp>
        <p:nvSpPr>
          <p:cNvPr id="13" name="TextBox 12">
            <a:extLst>
              <a:ext uri="{FF2B5EF4-FFF2-40B4-BE49-F238E27FC236}">
                <a16:creationId xmlns:a16="http://schemas.microsoft.com/office/drawing/2014/main" id="{84B4D627-DB9C-8842-8863-6F84CBA893E0}"/>
              </a:ext>
            </a:extLst>
          </p:cNvPr>
          <p:cNvSpPr txBox="1"/>
          <p:nvPr/>
        </p:nvSpPr>
        <p:spPr>
          <a:xfrm>
            <a:off x="238218" y="5891909"/>
            <a:ext cx="1484446" cy="246157"/>
          </a:xfrm>
          <a:prstGeom prst="rect">
            <a:avLst/>
          </a:prstGeom>
          <a:noFill/>
        </p:spPr>
        <p:txBody>
          <a:bodyPr wrap="square" rtlCol="0">
            <a:spAutoFit/>
          </a:bodyPr>
          <a:lstStyle/>
          <a:p>
            <a:pPr algn="ctr"/>
            <a:r>
              <a:rPr lang="en-US" sz="1000" cap="all" dirty="0" err="1">
                <a:solidFill>
                  <a:srgbClr val="C00000"/>
                </a:solidFill>
                <a:latin typeface="IBM Plex Sans" panose="020B0503050203000203" pitchFamily="34" charset="0"/>
                <a:cs typeface="Helvetica Neue Light"/>
              </a:rPr>
              <a:t>grantmakers</a:t>
            </a:r>
            <a:endParaRPr lang="en-US" sz="1000" cap="all" dirty="0">
              <a:solidFill>
                <a:srgbClr val="C00000"/>
              </a:solidFill>
              <a:latin typeface="IBM Plex Sans" panose="020B0503050203000203" pitchFamily="34" charset="0"/>
              <a:cs typeface="Helvetica Neue Light"/>
            </a:endParaRPr>
          </a:p>
        </p:txBody>
      </p:sp>
      <p:sp>
        <p:nvSpPr>
          <p:cNvPr id="14" name="Bent Arrow 13">
            <a:extLst>
              <a:ext uri="{FF2B5EF4-FFF2-40B4-BE49-F238E27FC236}">
                <a16:creationId xmlns:a16="http://schemas.microsoft.com/office/drawing/2014/main" id="{E9E4B74D-2680-1140-8D11-B11EF089845D}"/>
              </a:ext>
            </a:extLst>
          </p:cNvPr>
          <p:cNvSpPr/>
          <p:nvPr/>
        </p:nvSpPr>
        <p:spPr bwMode="auto">
          <a:xfrm rot="5400000" flipH="1">
            <a:off x="1503695" y="5367506"/>
            <a:ext cx="843330" cy="661128"/>
          </a:xfrm>
          <a:prstGeom prst="bentArrow">
            <a:avLst/>
          </a:prstGeom>
          <a:noFill/>
          <a:ln w="31750" cap="rnd" cmpd="sng" algn="ctr">
            <a:solidFill>
              <a:schemeClr val="bg1">
                <a:lumMod val="50000"/>
              </a:schemeClr>
            </a:solidFill>
            <a:prstDash val="solid"/>
            <a:round/>
            <a:headEnd type="none" w="med" len="med"/>
            <a:tailEnd type="none" w="med" len="med"/>
          </a:ln>
          <a:effectLst/>
          <a:extLst>
            <a:ext uri="{AF507438-7753-43e0-B8FC-AC1667EBCBE1}">
              <a14:hiddenEffects xmlns:mc="http://schemas.openxmlformats.org/markup-compatibility/2006" xmlns:mv="urn:schemas-microsoft-com:mac:vml" xmlns="" xmlns:a14="http://schemas.microsoft.com/office/drawing/2010/main">
                <a:effectLst>
                  <a:outerShdw dist="35921" dir="2700000" algn="ctr" rotWithShape="0">
                    <a:schemeClr val="bg2"/>
                  </a:outerShdw>
                </a:effectLst>
              </a14:hiddenEffects>
            </a:ext>
          </a:extLst>
        </p:spPr>
        <p:txBody>
          <a:bodyPr rtlCol="0" anchor="ctr"/>
          <a:lstStyle/>
          <a:p>
            <a:pPr algn="ctr"/>
            <a:endParaRPr lang="en-US">
              <a:latin typeface="IBM Plex Sans" panose="020B0503050203000203" pitchFamily="34" charset="0"/>
            </a:endParaRPr>
          </a:p>
        </p:txBody>
      </p:sp>
      <p:sp>
        <p:nvSpPr>
          <p:cNvPr id="15" name="TextBox 14">
            <a:extLst>
              <a:ext uri="{FF2B5EF4-FFF2-40B4-BE49-F238E27FC236}">
                <a16:creationId xmlns:a16="http://schemas.microsoft.com/office/drawing/2014/main" id="{53B4039F-EE10-E743-A23B-AD4CE88AD292}"/>
              </a:ext>
            </a:extLst>
          </p:cNvPr>
          <p:cNvSpPr txBox="1"/>
          <p:nvPr/>
        </p:nvSpPr>
        <p:spPr>
          <a:xfrm>
            <a:off x="347868" y="1586841"/>
            <a:ext cx="3475651" cy="1045094"/>
          </a:xfrm>
          <a:prstGeom prst="rect">
            <a:avLst/>
          </a:prstGeom>
          <a:noFill/>
        </p:spPr>
        <p:txBody>
          <a:bodyPr wrap="square" rtlCol="0">
            <a:spAutoFit/>
          </a:bodyPr>
          <a:lstStyle/>
          <a:p>
            <a:pPr>
              <a:lnSpc>
                <a:spcPts val="1480"/>
              </a:lnSpc>
            </a:pPr>
            <a:r>
              <a:rPr lang="en-US" sz="1200" dirty="0">
                <a:solidFill>
                  <a:srgbClr val="000000"/>
                </a:solidFill>
                <a:latin typeface="IBM Plex Sans" panose="020B0503050203000203" pitchFamily="34" charset="0"/>
                <a:cs typeface="Helvetica Neue Light"/>
              </a:rPr>
              <a:t>Grantmakers are starting to understand that they cannot support only programmatic efforts of nonprofits, they must also support foundational capabilities to enable sustained impact.</a:t>
            </a:r>
            <a:endParaRPr lang="en-US" sz="1100" dirty="0">
              <a:solidFill>
                <a:schemeClr val="accent5">
                  <a:lumMod val="25000"/>
                </a:schemeClr>
              </a:solidFill>
              <a:latin typeface="IBM Plex Sans" panose="020B0503050203000203" pitchFamily="34" charset="0"/>
              <a:cs typeface="Helvetica Neue Light"/>
            </a:endParaRPr>
          </a:p>
        </p:txBody>
      </p:sp>
      <p:sp>
        <p:nvSpPr>
          <p:cNvPr id="16" name="Bent Arrow 15">
            <a:extLst>
              <a:ext uri="{FF2B5EF4-FFF2-40B4-BE49-F238E27FC236}">
                <a16:creationId xmlns:a16="http://schemas.microsoft.com/office/drawing/2014/main" id="{A8034506-9AF7-2247-A55F-13F56751BCC5}"/>
              </a:ext>
            </a:extLst>
          </p:cNvPr>
          <p:cNvSpPr/>
          <p:nvPr/>
        </p:nvSpPr>
        <p:spPr bwMode="auto">
          <a:xfrm rot="5400000" flipH="1">
            <a:off x="5403644" y="5367506"/>
            <a:ext cx="843330" cy="661128"/>
          </a:xfrm>
          <a:prstGeom prst="bentArrow">
            <a:avLst/>
          </a:prstGeom>
          <a:noFill/>
          <a:ln w="31750" cap="rnd" cmpd="sng" algn="ctr">
            <a:solidFill>
              <a:schemeClr val="bg1">
                <a:lumMod val="50000"/>
              </a:schemeClr>
            </a:solidFill>
            <a:prstDash val="solid"/>
            <a:round/>
            <a:headEnd type="none" w="med" len="med"/>
            <a:tailEnd type="none" w="med" len="med"/>
          </a:ln>
          <a:effectLst/>
          <a:extLst>
            <a:ext uri="{AF507438-7753-43e0-B8FC-AC1667EBCBE1}">
              <a14:hiddenEffects xmlns:mc="http://schemas.openxmlformats.org/markup-compatibility/2006" xmlns:mv="urn:schemas-microsoft-com:mac:vml" xmlns="" xmlns:a14="http://schemas.microsoft.com/office/drawing/2010/main">
                <a:effectLst>
                  <a:outerShdw dist="35921" dir="2700000" algn="ctr" rotWithShape="0">
                    <a:schemeClr val="bg2"/>
                  </a:outerShdw>
                </a:effectLst>
              </a14:hiddenEffects>
            </a:ext>
          </a:extLst>
        </p:spPr>
        <p:txBody>
          <a:bodyPr rtlCol="0" anchor="ctr"/>
          <a:lstStyle/>
          <a:p>
            <a:pPr algn="ctr"/>
            <a:endParaRPr lang="en-US">
              <a:latin typeface="IBM Plex Sans" panose="020B0503050203000203" pitchFamily="34" charset="0"/>
            </a:endParaRPr>
          </a:p>
        </p:txBody>
      </p:sp>
      <p:sp>
        <p:nvSpPr>
          <p:cNvPr id="17" name="TextBox 16">
            <a:extLst>
              <a:ext uri="{FF2B5EF4-FFF2-40B4-BE49-F238E27FC236}">
                <a16:creationId xmlns:a16="http://schemas.microsoft.com/office/drawing/2014/main" id="{88F207F1-3F28-0948-92EC-901D3CC00DE3}"/>
              </a:ext>
            </a:extLst>
          </p:cNvPr>
          <p:cNvSpPr txBox="1"/>
          <p:nvPr/>
        </p:nvSpPr>
        <p:spPr>
          <a:xfrm>
            <a:off x="4125469" y="5891909"/>
            <a:ext cx="1484446" cy="246157"/>
          </a:xfrm>
          <a:prstGeom prst="rect">
            <a:avLst/>
          </a:prstGeom>
          <a:noFill/>
        </p:spPr>
        <p:txBody>
          <a:bodyPr wrap="square" rtlCol="0">
            <a:spAutoFit/>
          </a:bodyPr>
          <a:lstStyle/>
          <a:p>
            <a:pPr algn="ctr"/>
            <a:r>
              <a:rPr lang="en-US" sz="1000" cap="all" dirty="0" err="1">
                <a:solidFill>
                  <a:srgbClr val="C00000"/>
                </a:solidFill>
                <a:latin typeface="IBM Plex Sans" panose="020B0503050203000203" pitchFamily="34" charset="0"/>
                <a:cs typeface="Helvetica Neue Light"/>
              </a:rPr>
              <a:t>grantmakers</a:t>
            </a:r>
            <a:endParaRPr lang="en-US" sz="1000" cap="all" dirty="0">
              <a:solidFill>
                <a:srgbClr val="C00000"/>
              </a:solidFill>
              <a:latin typeface="IBM Plex Sans" panose="020B0503050203000203" pitchFamily="34" charset="0"/>
              <a:cs typeface="Helvetica Neue Light"/>
            </a:endParaRPr>
          </a:p>
        </p:txBody>
      </p:sp>
      <p:sp>
        <p:nvSpPr>
          <p:cNvPr id="18" name="TextBox 17">
            <a:extLst>
              <a:ext uri="{FF2B5EF4-FFF2-40B4-BE49-F238E27FC236}">
                <a16:creationId xmlns:a16="http://schemas.microsoft.com/office/drawing/2014/main" id="{92775BE6-82FF-2E4C-8BC1-F38B142CF8AA}"/>
              </a:ext>
            </a:extLst>
          </p:cNvPr>
          <p:cNvSpPr txBox="1"/>
          <p:nvPr/>
        </p:nvSpPr>
        <p:spPr>
          <a:xfrm>
            <a:off x="6550537" y="5588589"/>
            <a:ext cx="1484446" cy="553854"/>
          </a:xfrm>
          <a:prstGeom prst="rect">
            <a:avLst/>
          </a:prstGeom>
          <a:noFill/>
        </p:spPr>
        <p:txBody>
          <a:bodyPr wrap="square" rtlCol="0">
            <a:spAutoFit/>
          </a:bodyPr>
          <a:lstStyle/>
          <a:p>
            <a:r>
              <a:rPr lang="en-US" sz="1000" cap="all" dirty="0">
                <a:solidFill>
                  <a:srgbClr val="01052B"/>
                </a:solidFill>
                <a:latin typeface="IBM Plex Sans" panose="020B0503050203000203" pitchFamily="34" charset="0"/>
                <a:cs typeface="Helvetica Neue Light"/>
              </a:rPr>
              <a:t>Technology </a:t>
            </a:r>
          </a:p>
          <a:p>
            <a:r>
              <a:rPr lang="en-US" sz="1000" cap="all" dirty="0">
                <a:solidFill>
                  <a:srgbClr val="01052B"/>
                </a:solidFill>
                <a:latin typeface="IBM Plex Sans" panose="020B0503050203000203" pitchFamily="34" charset="0"/>
                <a:cs typeface="Helvetica Neue Light"/>
              </a:rPr>
              <a:t>Solution</a:t>
            </a:r>
          </a:p>
          <a:p>
            <a:r>
              <a:rPr lang="en-US" sz="1000" cap="all" dirty="0">
                <a:solidFill>
                  <a:srgbClr val="01052B"/>
                </a:solidFill>
                <a:latin typeface="IBM Plex Sans" panose="020B0503050203000203" pitchFamily="34" charset="0"/>
                <a:cs typeface="Helvetica Neue Light"/>
              </a:rPr>
              <a:t>Creators</a:t>
            </a:r>
          </a:p>
        </p:txBody>
      </p:sp>
      <p:sp>
        <p:nvSpPr>
          <p:cNvPr id="20" name="TextBox 19">
            <a:extLst>
              <a:ext uri="{FF2B5EF4-FFF2-40B4-BE49-F238E27FC236}">
                <a16:creationId xmlns:a16="http://schemas.microsoft.com/office/drawing/2014/main" id="{ED3DDD17-ADAD-5746-8BB0-BB63BACF28D7}"/>
              </a:ext>
            </a:extLst>
          </p:cNvPr>
          <p:cNvSpPr txBox="1"/>
          <p:nvPr/>
        </p:nvSpPr>
        <p:spPr>
          <a:xfrm>
            <a:off x="4400658" y="1586841"/>
            <a:ext cx="3719331" cy="1045094"/>
          </a:xfrm>
          <a:prstGeom prst="rect">
            <a:avLst/>
          </a:prstGeom>
          <a:noFill/>
        </p:spPr>
        <p:txBody>
          <a:bodyPr wrap="square" rtlCol="0">
            <a:spAutoFit/>
          </a:bodyPr>
          <a:lstStyle/>
          <a:p>
            <a:pPr>
              <a:lnSpc>
                <a:spcPts val="1480"/>
              </a:lnSpc>
            </a:pPr>
            <a:r>
              <a:rPr lang="en-US" sz="1200" dirty="0">
                <a:solidFill>
                  <a:srgbClr val="000000"/>
                </a:solidFill>
                <a:latin typeface="IBM Plex Sans" panose="020B0503050203000203" pitchFamily="34" charset="0"/>
                <a:cs typeface="Helvetica Neue Light"/>
              </a:rPr>
              <a:t>Even if </a:t>
            </a:r>
            <a:r>
              <a:rPr lang="en-US" sz="1200" dirty="0" err="1">
                <a:solidFill>
                  <a:srgbClr val="000000"/>
                </a:solidFill>
                <a:latin typeface="IBM Plex Sans" panose="020B0503050203000203" pitchFamily="34" charset="0"/>
                <a:cs typeface="Helvetica Neue Light"/>
              </a:rPr>
              <a:t>grantmakers</a:t>
            </a:r>
            <a:r>
              <a:rPr lang="en-US" sz="1200" dirty="0">
                <a:solidFill>
                  <a:srgbClr val="000000"/>
                </a:solidFill>
                <a:latin typeface="IBM Plex Sans" panose="020B0503050203000203" pitchFamily="34" charset="0"/>
                <a:cs typeface="Helvetica Neue Light"/>
              </a:rPr>
              <a:t> want to support new solutions and foundational technologies, nonprofits are not in position to create these solutions themselves. Technology solution creators must also be involved. </a:t>
            </a:r>
          </a:p>
        </p:txBody>
      </p:sp>
      <p:pic>
        <p:nvPicPr>
          <p:cNvPr id="21" name="Content Placeholder 3">
            <a:extLst>
              <a:ext uri="{FF2B5EF4-FFF2-40B4-BE49-F238E27FC236}">
                <a16:creationId xmlns:a16="http://schemas.microsoft.com/office/drawing/2014/main" id="{92FE4FD4-F79B-3C47-97A3-7F857C3A530B}"/>
              </a:ext>
            </a:extLst>
          </p:cNvPr>
          <p:cNvPicPr>
            <a:picLocks noChangeAspect="1"/>
          </p:cNvPicPr>
          <p:nvPr/>
        </p:nvPicPr>
        <p:blipFill>
          <a:blip r:embed="rId4">
            <a:extLst>
              <a:ext uri="{28A0092B-C50C-407E-A947-70E740481C1C}">
                <a14:useLocalDpi xmlns:a14="http://schemas.microsoft.com/office/drawing/2010/main" val="0"/>
              </a:ext>
            </a:extLst>
          </a:blip>
          <a:srcRect t="8824" b="6187"/>
          <a:stretch>
            <a:fillRect/>
          </a:stretch>
        </p:blipFill>
        <p:spPr>
          <a:xfrm>
            <a:off x="7918971" y="3011418"/>
            <a:ext cx="3518388" cy="2323495"/>
          </a:xfrm>
          <a:prstGeom prst="rect">
            <a:avLst/>
          </a:prstGeom>
        </p:spPr>
      </p:pic>
      <p:sp>
        <p:nvSpPr>
          <p:cNvPr id="22" name="TextBox 21">
            <a:extLst>
              <a:ext uri="{FF2B5EF4-FFF2-40B4-BE49-F238E27FC236}">
                <a16:creationId xmlns:a16="http://schemas.microsoft.com/office/drawing/2014/main" id="{0E941FC0-DA6C-F34B-A43D-32BC457801E8}"/>
              </a:ext>
            </a:extLst>
          </p:cNvPr>
          <p:cNvSpPr txBox="1"/>
          <p:nvPr/>
        </p:nvSpPr>
        <p:spPr>
          <a:xfrm>
            <a:off x="8139816" y="5891909"/>
            <a:ext cx="1484446" cy="246157"/>
          </a:xfrm>
          <a:prstGeom prst="rect">
            <a:avLst/>
          </a:prstGeom>
          <a:noFill/>
        </p:spPr>
        <p:txBody>
          <a:bodyPr wrap="square" rtlCol="0">
            <a:spAutoFit/>
          </a:bodyPr>
          <a:lstStyle/>
          <a:p>
            <a:pPr algn="ctr"/>
            <a:r>
              <a:rPr lang="en-US" sz="1000" cap="all" dirty="0" err="1">
                <a:solidFill>
                  <a:srgbClr val="C00000"/>
                </a:solidFill>
                <a:latin typeface="IBM Plex Sans" panose="020B0503050203000203" pitchFamily="34" charset="0"/>
                <a:cs typeface="Helvetica Neue Light"/>
              </a:rPr>
              <a:t>grantmakers</a:t>
            </a:r>
            <a:endParaRPr lang="en-US" sz="1000" cap="all" dirty="0">
              <a:solidFill>
                <a:srgbClr val="C00000"/>
              </a:solidFill>
              <a:latin typeface="IBM Plex Sans" panose="020B0503050203000203" pitchFamily="34" charset="0"/>
              <a:cs typeface="Helvetica Neue Light"/>
            </a:endParaRPr>
          </a:p>
        </p:txBody>
      </p:sp>
      <p:sp>
        <p:nvSpPr>
          <p:cNvPr id="23" name="TextBox 22">
            <a:extLst>
              <a:ext uri="{FF2B5EF4-FFF2-40B4-BE49-F238E27FC236}">
                <a16:creationId xmlns:a16="http://schemas.microsoft.com/office/drawing/2014/main" id="{03C94889-DF5A-234E-A01F-25D6D9903712}"/>
              </a:ext>
            </a:extLst>
          </p:cNvPr>
          <p:cNvSpPr txBox="1"/>
          <p:nvPr/>
        </p:nvSpPr>
        <p:spPr>
          <a:xfrm>
            <a:off x="10564885" y="5575765"/>
            <a:ext cx="1484446" cy="553854"/>
          </a:xfrm>
          <a:prstGeom prst="rect">
            <a:avLst/>
          </a:prstGeom>
          <a:noFill/>
        </p:spPr>
        <p:txBody>
          <a:bodyPr wrap="square" rtlCol="0">
            <a:spAutoFit/>
          </a:bodyPr>
          <a:lstStyle/>
          <a:p>
            <a:r>
              <a:rPr lang="en-US" sz="1000" cap="all" dirty="0">
                <a:solidFill>
                  <a:srgbClr val="01052B"/>
                </a:solidFill>
                <a:latin typeface="IBM Plex Sans" panose="020B0503050203000203" pitchFamily="34" charset="0"/>
                <a:cs typeface="Helvetica Neue Light"/>
              </a:rPr>
              <a:t>Technology </a:t>
            </a:r>
          </a:p>
          <a:p>
            <a:r>
              <a:rPr lang="en-US" sz="1000" cap="all" dirty="0">
                <a:solidFill>
                  <a:srgbClr val="01052B"/>
                </a:solidFill>
                <a:latin typeface="IBM Plex Sans" panose="020B0503050203000203" pitchFamily="34" charset="0"/>
                <a:cs typeface="Helvetica Neue Light"/>
              </a:rPr>
              <a:t>Solution</a:t>
            </a:r>
          </a:p>
          <a:p>
            <a:r>
              <a:rPr lang="en-US" sz="1000" cap="all" dirty="0">
                <a:solidFill>
                  <a:srgbClr val="01052B"/>
                </a:solidFill>
                <a:latin typeface="IBM Plex Sans" panose="020B0503050203000203" pitchFamily="34" charset="0"/>
                <a:cs typeface="Helvetica Neue Light"/>
              </a:rPr>
              <a:t>Creators</a:t>
            </a:r>
          </a:p>
        </p:txBody>
      </p:sp>
      <p:sp>
        <p:nvSpPr>
          <p:cNvPr id="24" name="TextBox 23">
            <a:extLst>
              <a:ext uri="{FF2B5EF4-FFF2-40B4-BE49-F238E27FC236}">
                <a16:creationId xmlns:a16="http://schemas.microsoft.com/office/drawing/2014/main" id="{D37C4654-E640-4B4B-A686-C5AD2703DFF3}"/>
              </a:ext>
            </a:extLst>
          </p:cNvPr>
          <p:cNvSpPr txBox="1"/>
          <p:nvPr/>
        </p:nvSpPr>
        <p:spPr>
          <a:xfrm>
            <a:off x="8633000" y="1586841"/>
            <a:ext cx="2911339" cy="860268"/>
          </a:xfrm>
          <a:prstGeom prst="rect">
            <a:avLst/>
          </a:prstGeom>
          <a:noFill/>
        </p:spPr>
        <p:txBody>
          <a:bodyPr wrap="square" rtlCol="0">
            <a:spAutoFit/>
          </a:bodyPr>
          <a:lstStyle/>
          <a:p>
            <a:pPr>
              <a:lnSpc>
                <a:spcPts val="1480"/>
              </a:lnSpc>
            </a:pPr>
            <a:r>
              <a:rPr lang="en-US" sz="1200" dirty="0">
                <a:solidFill>
                  <a:srgbClr val="000000"/>
                </a:solidFill>
                <a:latin typeface="IBM Plex Sans" panose="020B0503050203000203" pitchFamily="34" charset="0"/>
                <a:cs typeface="Helvetica Neue Light"/>
              </a:rPr>
              <a:t>The same technological platform can serve as a foundational capability to support not just one, but many nonprofits with similar missions.</a:t>
            </a:r>
          </a:p>
        </p:txBody>
      </p:sp>
      <p:sp>
        <p:nvSpPr>
          <p:cNvPr id="25" name="Bent Arrow 24">
            <a:extLst>
              <a:ext uri="{FF2B5EF4-FFF2-40B4-BE49-F238E27FC236}">
                <a16:creationId xmlns:a16="http://schemas.microsoft.com/office/drawing/2014/main" id="{8D201B6C-6384-394E-9E33-352C3BBAF61B}"/>
              </a:ext>
            </a:extLst>
          </p:cNvPr>
          <p:cNvSpPr/>
          <p:nvPr/>
        </p:nvSpPr>
        <p:spPr bwMode="auto">
          <a:xfrm rot="5400000" flipH="1" flipV="1">
            <a:off x="5909598" y="5324479"/>
            <a:ext cx="640894" cy="544747"/>
          </a:xfrm>
          <a:prstGeom prst="bentArrow">
            <a:avLst/>
          </a:prstGeom>
          <a:noFill/>
          <a:ln w="31750" cap="rnd" cmpd="sng" algn="ctr">
            <a:solidFill>
              <a:srgbClr val="479BCC"/>
            </a:solidFill>
            <a:prstDash val="solid"/>
            <a:round/>
            <a:headEnd type="none" w="med" len="med"/>
            <a:tailEnd type="none" w="med" len="med"/>
          </a:ln>
          <a:effectLst/>
          <a:extLst>
            <a:ext uri="{AF507438-7753-43e0-B8FC-AC1667EBCBE1}">
              <a14:hiddenEffects xmlns:mc="http://schemas.openxmlformats.org/markup-compatibility/2006" xmlns:mv="urn:schemas-microsoft-com:mac:vml" xmlns="" xmlns:a14="http://schemas.microsoft.com/office/drawing/2010/main">
                <a:effectLst>
                  <a:outerShdw dist="35921" dir="2700000" algn="ctr" rotWithShape="0">
                    <a:schemeClr val="bg2"/>
                  </a:outerShdw>
                </a:effectLst>
              </a14:hiddenEffects>
            </a:ext>
          </a:extLst>
        </p:spPr>
        <p:txBody>
          <a:bodyPr rtlCol="0" anchor="ctr"/>
          <a:lstStyle/>
          <a:p>
            <a:pPr algn="ctr"/>
            <a:endParaRPr lang="en-US">
              <a:latin typeface="IBM Plex Sans" panose="020B0503050203000203" pitchFamily="34" charset="0"/>
            </a:endParaRPr>
          </a:p>
        </p:txBody>
      </p:sp>
      <p:sp>
        <p:nvSpPr>
          <p:cNvPr id="26" name="Bent Arrow 25">
            <a:extLst>
              <a:ext uri="{FF2B5EF4-FFF2-40B4-BE49-F238E27FC236}">
                <a16:creationId xmlns:a16="http://schemas.microsoft.com/office/drawing/2014/main" id="{1B3C644B-7133-094F-9662-6EDD86B11B0C}"/>
              </a:ext>
            </a:extLst>
          </p:cNvPr>
          <p:cNvSpPr/>
          <p:nvPr/>
        </p:nvSpPr>
        <p:spPr bwMode="auto">
          <a:xfrm rot="5400000" flipH="1">
            <a:off x="9399639" y="5358272"/>
            <a:ext cx="843330" cy="661128"/>
          </a:xfrm>
          <a:prstGeom prst="bentArrow">
            <a:avLst/>
          </a:prstGeom>
          <a:noFill/>
          <a:ln w="31750" cap="rnd" cmpd="sng" algn="ctr">
            <a:solidFill>
              <a:schemeClr val="bg1">
                <a:lumMod val="50000"/>
              </a:schemeClr>
            </a:solidFill>
            <a:prstDash val="solid"/>
            <a:round/>
            <a:headEnd type="none" w="med" len="med"/>
            <a:tailEnd type="none" w="med" len="med"/>
          </a:ln>
          <a:effectLst/>
          <a:extLst>
            <a:ext uri="{AF507438-7753-43e0-B8FC-AC1667EBCBE1}">
              <a14:hiddenEffects xmlns:mc="http://schemas.openxmlformats.org/markup-compatibility/2006" xmlns:mv="urn:schemas-microsoft-com:mac:vml" xmlns="" xmlns:a14="http://schemas.microsoft.com/office/drawing/2010/main">
                <a:effectLst>
                  <a:outerShdw dist="35921" dir="2700000" algn="ctr" rotWithShape="0">
                    <a:schemeClr val="bg2"/>
                  </a:outerShdw>
                </a:effectLst>
              </a14:hiddenEffects>
            </a:ext>
          </a:extLst>
        </p:spPr>
        <p:txBody>
          <a:bodyPr rtlCol="0" anchor="ctr"/>
          <a:lstStyle/>
          <a:p>
            <a:pPr algn="ctr"/>
            <a:endParaRPr lang="en-US">
              <a:latin typeface="IBM Plex Sans" panose="020B0503050203000203" pitchFamily="34" charset="0"/>
            </a:endParaRPr>
          </a:p>
        </p:txBody>
      </p:sp>
      <p:sp>
        <p:nvSpPr>
          <p:cNvPr id="27" name="Bent Arrow 26">
            <a:extLst>
              <a:ext uri="{FF2B5EF4-FFF2-40B4-BE49-F238E27FC236}">
                <a16:creationId xmlns:a16="http://schemas.microsoft.com/office/drawing/2014/main" id="{C35BB19C-FB1E-DA4D-A092-448E36AEF57F}"/>
              </a:ext>
            </a:extLst>
          </p:cNvPr>
          <p:cNvSpPr/>
          <p:nvPr/>
        </p:nvSpPr>
        <p:spPr bwMode="auto">
          <a:xfrm rot="5400000" flipH="1" flipV="1">
            <a:off x="9905593" y="5315245"/>
            <a:ext cx="640894" cy="544747"/>
          </a:xfrm>
          <a:prstGeom prst="bentArrow">
            <a:avLst/>
          </a:prstGeom>
          <a:noFill/>
          <a:ln w="31750" cap="rnd" cmpd="sng" algn="ctr">
            <a:solidFill>
              <a:srgbClr val="479BCC"/>
            </a:solidFill>
            <a:prstDash val="solid"/>
            <a:round/>
            <a:headEnd type="none" w="med" len="med"/>
            <a:tailEnd type="none" w="med" len="med"/>
          </a:ln>
          <a:effectLst/>
          <a:extLst>
            <a:ext uri="{AF507438-7753-43e0-B8FC-AC1667EBCBE1}">
              <a14:hiddenEffects xmlns:mc="http://schemas.openxmlformats.org/markup-compatibility/2006" xmlns:mv="urn:schemas-microsoft-com:mac:vml" xmlns="" xmlns:a14="http://schemas.microsoft.com/office/drawing/2010/main">
                <a:effectLst>
                  <a:outerShdw dist="35921" dir="2700000" algn="ctr" rotWithShape="0">
                    <a:schemeClr val="bg2"/>
                  </a:outerShdw>
                </a:effectLst>
              </a14:hiddenEffects>
            </a:ext>
          </a:extLst>
        </p:spPr>
        <p:txBody>
          <a:bodyPr rtlCol="0" anchor="ctr"/>
          <a:lstStyle/>
          <a:p>
            <a:pPr algn="ctr"/>
            <a:endParaRPr lang="en-US">
              <a:latin typeface="IBM Plex Sans" panose="020B0503050203000203" pitchFamily="34" charset="0"/>
            </a:endParaRPr>
          </a:p>
        </p:txBody>
      </p:sp>
      <p:pic>
        <p:nvPicPr>
          <p:cNvPr id="28" name="Content Placeholder 3">
            <a:extLst>
              <a:ext uri="{FF2B5EF4-FFF2-40B4-BE49-F238E27FC236}">
                <a16:creationId xmlns:a16="http://schemas.microsoft.com/office/drawing/2014/main" id="{EDC29BBE-7401-B54C-A647-6C1CF1FA3034}"/>
              </a:ext>
            </a:extLst>
          </p:cNvPr>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1342" t="9632" r="5457" b="35572"/>
          <a:stretch/>
        </p:blipFill>
        <p:spPr>
          <a:xfrm>
            <a:off x="8967007" y="3054497"/>
            <a:ext cx="2525471" cy="1468955"/>
          </a:xfrm>
          <a:prstGeom prst="rect">
            <a:avLst/>
          </a:prstGeom>
        </p:spPr>
      </p:pic>
      <p:pic>
        <p:nvPicPr>
          <p:cNvPr id="29" name="Content Placeholder 3">
            <a:extLst>
              <a:ext uri="{FF2B5EF4-FFF2-40B4-BE49-F238E27FC236}">
                <a16:creationId xmlns:a16="http://schemas.microsoft.com/office/drawing/2014/main" id="{8CEABA8B-7663-9449-A124-B7D7C967812C}"/>
              </a:ext>
            </a:extLst>
          </p:cNvPr>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1342" t="9632" r="5457" b="35572"/>
          <a:stretch/>
        </p:blipFill>
        <p:spPr>
          <a:xfrm>
            <a:off x="9273074" y="3054497"/>
            <a:ext cx="2525471" cy="1468955"/>
          </a:xfrm>
          <a:prstGeom prst="rect">
            <a:avLst/>
          </a:prstGeom>
        </p:spPr>
      </p:pic>
      <p:pic>
        <p:nvPicPr>
          <p:cNvPr id="30" name="Content Placeholder 3">
            <a:extLst>
              <a:ext uri="{FF2B5EF4-FFF2-40B4-BE49-F238E27FC236}">
                <a16:creationId xmlns:a16="http://schemas.microsoft.com/office/drawing/2014/main" id="{3BF7D2AD-D555-AF48-9DAD-324B1C2F4226}"/>
              </a:ext>
            </a:extLst>
          </p:cNvPr>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1342" t="9632" r="5457" b="35572"/>
          <a:stretch/>
        </p:blipFill>
        <p:spPr>
          <a:xfrm>
            <a:off x="9590683" y="3066038"/>
            <a:ext cx="2525471" cy="1468955"/>
          </a:xfrm>
          <a:prstGeom prst="rect">
            <a:avLst/>
          </a:prstGeom>
        </p:spPr>
      </p:pic>
      <p:sp>
        <p:nvSpPr>
          <p:cNvPr id="31" name="TextBox 30">
            <a:extLst>
              <a:ext uri="{FF2B5EF4-FFF2-40B4-BE49-F238E27FC236}">
                <a16:creationId xmlns:a16="http://schemas.microsoft.com/office/drawing/2014/main" id="{D9C1B0C4-655B-394D-8D02-2B54CB7E3DCD}"/>
              </a:ext>
            </a:extLst>
          </p:cNvPr>
          <p:cNvSpPr txBox="1"/>
          <p:nvPr/>
        </p:nvSpPr>
        <p:spPr>
          <a:xfrm>
            <a:off x="6837794" y="6383993"/>
            <a:ext cx="5065810" cy="369332"/>
          </a:xfrm>
          <a:prstGeom prst="rect">
            <a:avLst/>
          </a:prstGeom>
          <a:noFill/>
        </p:spPr>
        <p:txBody>
          <a:bodyPr wrap="none" rtlCol="0">
            <a:spAutoFit/>
          </a:bodyPr>
          <a:lstStyle/>
          <a:p>
            <a:r>
              <a:rPr lang="en-US" sz="900" dirty="0">
                <a:latin typeface="IBM Plex Sans" panose="020B0503050203000203" pitchFamily="34" charset="0"/>
                <a:cs typeface="Helvetica Neue Light"/>
              </a:rPr>
              <a:t>“Time to Reboot </a:t>
            </a:r>
            <a:r>
              <a:rPr lang="en-US" sz="900" dirty="0" err="1">
                <a:latin typeface="IBM Plex Sans" panose="020B0503050203000203" pitchFamily="34" charset="0"/>
                <a:cs typeface="Helvetica Neue Light"/>
              </a:rPr>
              <a:t>Grantmaking</a:t>
            </a:r>
            <a:r>
              <a:rPr lang="en-US" sz="900" dirty="0">
                <a:latin typeface="IBM Plex Sans" panose="020B0503050203000203" pitchFamily="34" charset="0"/>
                <a:cs typeface="Helvetica Neue Light"/>
              </a:rPr>
              <a:t>,” Michael </a:t>
            </a:r>
            <a:r>
              <a:rPr lang="en-US" sz="900" dirty="0" err="1">
                <a:latin typeface="IBM Plex Sans" panose="020B0503050203000203" pitchFamily="34" charset="0"/>
                <a:cs typeface="Helvetica Neue Light"/>
              </a:rPr>
              <a:t>Etzel</a:t>
            </a:r>
            <a:r>
              <a:rPr lang="en-US" sz="900" dirty="0">
                <a:latin typeface="IBM Plex Sans" panose="020B0503050203000203" pitchFamily="34" charset="0"/>
                <a:cs typeface="Helvetica Neue Light"/>
              </a:rPr>
              <a:t> and Hilary Pennington</a:t>
            </a:r>
          </a:p>
          <a:p>
            <a:r>
              <a:rPr lang="en-US" sz="900" dirty="0">
                <a:latin typeface="IBM Plex Sans" panose="020B0503050203000203" pitchFamily="34" charset="0"/>
                <a:cs typeface="Helvetica Neue Light"/>
              </a:rPr>
              <a:t>Stanford Social Innovation Review https://ssir.org/articles/entry/time_to_reboot_grantmaking</a:t>
            </a:r>
          </a:p>
        </p:txBody>
      </p:sp>
    </p:spTree>
    <p:extLst>
      <p:ext uri="{BB962C8B-B14F-4D97-AF65-F5344CB8AC3E}">
        <p14:creationId xmlns:p14="http://schemas.microsoft.com/office/powerpoint/2010/main" val="815548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Reimagining Institutions: Government</a:t>
            </a:r>
          </a:p>
        </p:txBody>
      </p:sp>
      <p:sp>
        <p:nvSpPr>
          <p:cNvPr id="3" name="Content Placeholder 2"/>
          <p:cNvSpPr>
            <a:spLocks noGrp="1"/>
          </p:cNvSpPr>
          <p:nvPr>
            <p:ph idx="1"/>
          </p:nvPr>
        </p:nvSpPr>
        <p:spPr/>
        <p:txBody>
          <a:bodyPr/>
          <a:lstStyle/>
          <a:p>
            <a:r>
              <a:rPr lang="en-US" dirty="0"/>
              <a:t>Post World War II</a:t>
            </a:r>
          </a:p>
          <a:p>
            <a:pPr lvl="1"/>
            <a:r>
              <a:rPr lang="en-US" dirty="0"/>
              <a:t>United Nations</a:t>
            </a:r>
          </a:p>
          <a:p>
            <a:pPr lvl="1"/>
            <a:r>
              <a:rPr lang="en-US" dirty="0"/>
              <a:t>National Laboratories</a:t>
            </a:r>
          </a:p>
          <a:p>
            <a:pPr lvl="1"/>
            <a:r>
              <a:rPr lang="en-US" dirty="0"/>
              <a:t>National Science Foundation</a:t>
            </a:r>
          </a:p>
          <a:p>
            <a:endParaRPr lang="en-US" dirty="0"/>
          </a:p>
          <a:p>
            <a:r>
              <a:rPr lang="en-US" dirty="0"/>
              <a:t>Now</a:t>
            </a:r>
          </a:p>
          <a:p>
            <a:pPr lvl="1"/>
            <a:r>
              <a:rPr lang="en-US" dirty="0"/>
              <a:t>Science Readiness Reserves</a:t>
            </a:r>
          </a:p>
          <a:p>
            <a:pPr lvl="1"/>
            <a:r>
              <a:rPr lang="en-US" dirty="0"/>
              <a:t>National Science and Technology Foundation</a:t>
            </a:r>
          </a:p>
          <a:p>
            <a:pPr lvl="1"/>
            <a:r>
              <a:rPr lang="en-US" dirty="0"/>
              <a:t>New collaborative modes of conducting science</a:t>
            </a:r>
          </a:p>
        </p:txBody>
      </p:sp>
    </p:spTree>
    <p:extLst>
      <p:ext uri="{BB962C8B-B14F-4D97-AF65-F5344CB8AC3E}">
        <p14:creationId xmlns:p14="http://schemas.microsoft.com/office/powerpoint/2010/main" val="868425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35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US" dirty="0"/>
              <a:t>Group testing</a:t>
            </a:r>
          </a:p>
          <a:p>
            <a:pPr lvl="1"/>
            <a:r>
              <a:rPr lang="en-US" dirty="0"/>
              <a:t>Making due with fewer tests by smartly pooling together inputs. </a:t>
            </a:r>
          </a:p>
          <a:p>
            <a:endParaRPr lang="en-US" dirty="0"/>
          </a:p>
          <a:p>
            <a:r>
              <a:rPr lang="en-US" dirty="0"/>
              <a:t>Deep learning from CT images</a:t>
            </a:r>
          </a:p>
          <a:p>
            <a:pPr lvl="1"/>
            <a:r>
              <a:rPr lang="en-US" dirty="0"/>
              <a:t>Deep neural networks have achieved better accuracy than expert physicians in several medical imaging tasks in radiology, dermatology, ophthalmology, and pathology. </a:t>
            </a:r>
          </a:p>
          <a:p>
            <a:pPr lvl="1"/>
            <a:r>
              <a:rPr lang="en-US" dirty="0"/>
              <a:t>Analyze chest CT images to diagnose COVID-19. </a:t>
            </a:r>
          </a:p>
          <a:p>
            <a:pPr lvl="1"/>
            <a:r>
              <a:rPr lang="en-US" dirty="0"/>
              <a:t>Even if this task is well done, will it find its way into clinical practice?  That has not yet been the case in those tasks mentioned above despite the initial demonstrations having happened several years ago.</a:t>
            </a:r>
          </a:p>
          <a:p>
            <a:pPr lvl="1"/>
            <a:endParaRPr lang="en-US" dirty="0"/>
          </a:p>
          <a:p>
            <a:r>
              <a:rPr lang="en-US" dirty="0"/>
              <a:t>Classifying breathing patterns</a:t>
            </a:r>
          </a:p>
          <a:p>
            <a:pPr lvl="1"/>
            <a:r>
              <a:rPr lang="en-US" dirty="0"/>
              <a:t>Diagnosing COVID-19 based on the audio signal of your breathing and coughing</a:t>
            </a:r>
          </a:p>
        </p:txBody>
      </p:sp>
    </p:spTree>
    <p:extLst>
      <p:ext uri="{BB962C8B-B14F-4D97-AF65-F5344CB8AC3E}">
        <p14:creationId xmlns:p14="http://schemas.microsoft.com/office/powerpoint/2010/main" val="36532993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a:t>
            </a:r>
          </a:p>
        </p:txBody>
      </p:sp>
      <p:sp>
        <p:nvSpPr>
          <p:cNvPr id="3" name="Content Placeholder 2"/>
          <p:cNvSpPr>
            <a:spLocks noGrp="1"/>
          </p:cNvSpPr>
          <p:nvPr>
            <p:ph idx="1"/>
          </p:nvPr>
        </p:nvSpPr>
        <p:spPr/>
        <p:txBody>
          <a:bodyPr/>
          <a:lstStyle/>
          <a:p>
            <a:r>
              <a:rPr lang="en-US" dirty="0"/>
              <a:t>Spatiotemporal epidemiological modeling</a:t>
            </a:r>
          </a:p>
          <a:p>
            <a:pPr lvl="1"/>
            <a:r>
              <a:rPr lang="en-US" dirty="0"/>
              <a:t>Once an outbreak has started, it is important to model its spread to inform decision making in the response. This is the purview of epidemiology and has a lot of nuance to it. Small differences in the input can yield large differences in the output. </a:t>
            </a:r>
          </a:p>
          <a:p>
            <a:pPr lvl="1"/>
            <a:endParaRPr lang="en-US" dirty="0"/>
          </a:p>
          <a:p>
            <a:r>
              <a:rPr lang="en-US" dirty="0"/>
              <a:t>Data-driven decision making</a:t>
            </a:r>
          </a:p>
          <a:p>
            <a:pPr lvl="1"/>
            <a:r>
              <a:rPr lang="en-US" dirty="0"/>
              <a:t>Collecting primary (e.g. case counts), secondary (e.g. hospital beds, personal protective equipment), and tertiary (e.g. transportation and other infrastructure) information and using it to inform strategic decisions. </a:t>
            </a:r>
          </a:p>
          <a:p>
            <a:pPr lvl="1"/>
            <a:endParaRPr lang="en-US" dirty="0"/>
          </a:p>
          <a:p>
            <a:r>
              <a:rPr lang="en-US" dirty="0"/>
              <a:t>Engaging the public</a:t>
            </a:r>
          </a:p>
          <a:p>
            <a:pPr lvl="1"/>
            <a:r>
              <a:rPr lang="en-US" dirty="0"/>
              <a:t>In managing outbreaks, it is critical to inform the public of best practices to limit the person-to-person spread of the disease (which may go against cultural norms) and also to receive information from the situation on the ground, including </a:t>
            </a:r>
            <a:r>
              <a:rPr lang="en-US" i="1" dirty="0"/>
              <a:t>contact tracing</a:t>
            </a:r>
            <a:r>
              <a:rPr lang="en-US" dirty="0"/>
              <a:t>.</a:t>
            </a:r>
          </a:p>
        </p:txBody>
      </p:sp>
    </p:spTree>
    <p:extLst>
      <p:ext uri="{BB962C8B-B14F-4D97-AF65-F5344CB8AC3E}">
        <p14:creationId xmlns:p14="http://schemas.microsoft.com/office/powerpoint/2010/main" val="41222310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Curing</a:t>
            </a:r>
          </a:p>
        </p:txBody>
      </p:sp>
      <p:sp>
        <p:nvSpPr>
          <p:cNvPr id="3" name="Content Placeholder 2"/>
          <p:cNvSpPr>
            <a:spLocks noGrp="1"/>
          </p:cNvSpPr>
          <p:nvPr>
            <p:ph idx="1"/>
          </p:nvPr>
        </p:nvSpPr>
        <p:spPr/>
        <p:txBody>
          <a:bodyPr/>
          <a:lstStyle/>
          <a:p>
            <a:r>
              <a:rPr lang="en-US" dirty="0"/>
              <a:t>Drug repurposing</a:t>
            </a:r>
          </a:p>
          <a:p>
            <a:pPr lvl="1"/>
            <a:r>
              <a:rPr lang="en-US" dirty="0"/>
              <a:t>Drugs developed for particular diseases also have therapeutic effect on other diseases. By finding old generic drugs whose safety has already been tested and which might be inexpensive and already in large supply, we can quickly start tamping down an outbreak after the therapeutic effect is confirmed in a large-scale clinical trial. But such findings of repurposing are difficult to notice at large scale without the use of natural language processing of scientific publications.</a:t>
            </a:r>
          </a:p>
          <a:p>
            <a:pPr lvl="1"/>
            <a:endParaRPr lang="en-US" dirty="0"/>
          </a:p>
          <a:p>
            <a:r>
              <a:rPr lang="en-US" dirty="0"/>
              <a:t>Novel drug generation and discovery</a:t>
            </a:r>
          </a:p>
          <a:p>
            <a:pPr lvl="1"/>
            <a:r>
              <a:rPr lang="en-US" dirty="0"/>
              <a:t>Repurposing has its limits; we must also discover completely new drugs for new diseases.  Generative machine learning modeling approaches accelerate the process.</a:t>
            </a:r>
          </a:p>
          <a:p>
            <a:pPr lvl="1"/>
            <a:endParaRPr lang="en-US" dirty="0"/>
          </a:p>
          <a:p>
            <a:r>
              <a:rPr lang="en-US" dirty="0"/>
              <a:t>Socioeconomic recovery</a:t>
            </a:r>
          </a:p>
          <a:p>
            <a:pPr lvl="1"/>
            <a:r>
              <a:rPr lang="en-US" dirty="0"/>
              <a:t>There has been a great economic burden of COVID-19 lockdowns, especially on the most vulnerable populations. Tools and techniques for guiding their recovery, including ones using AI are critical.</a:t>
            </a:r>
          </a:p>
        </p:txBody>
      </p:sp>
    </p:spTree>
    <p:extLst>
      <p:ext uri="{BB962C8B-B14F-4D97-AF65-F5344CB8AC3E}">
        <p14:creationId xmlns:p14="http://schemas.microsoft.com/office/powerpoint/2010/main" val="38119651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
        <p:nvSpPr>
          <p:cNvPr id="5" name="TextBox 4"/>
          <p:cNvSpPr txBox="1"/>
          <p:nvPr/>
        </p:nvSpPr>
        <p:spPr>
          <a:xfrm>
            <a:off x="-1" y="5657671"/>
            <a:ext cx="8105313" cy="1200329"/>
          </a:xfrm>
          <a:prstGeom prst="rect">
            <a:avLst/>
          </a:prstGeom>
          <a:noFill/>
        </p:spPr>
        <p:txBody>
          <a:bodyPr wrap="square" rtlCol="0">
            <a:spAutoFit/>
          </a:bodyPr>
          <a:lstStyle/>
          <a:p>
            <a:r>
              <a:rPr lang="en-US" dirty="0">
                <a:highlight>
                  <a:srgbClr val="FFFF00"/>
                </a:highlight>
              </a:rPr>
              <a:t>B. A. Han, S. </a:t>
            </a:r>
            <a:r>
              <a:rPr lang="en-US" dirty="0" err="1">
                <a:highlight>
                  <a:srgbClr val="FFFF00"/>
                </a:highlight>
              </a:rPr>
              <a:t>Majumdar</a:t>
            </a:r>
            <a:r>
              <a:rPr lang="en-US" dirty="0">
                <a:highlight>
                  <a:srgbClr val="FFFF00"/>
                </a:highlight>
              </a:rPr>
              <a:t>, F. P. </a:t>
            </a:r>
            <a:r>
              <a:rPr lang="en-US" dirty="0" err="1">
                <a:highlight>
                  <a:srgbClr val="FFFF00"/>
                </a:highlight>
              </a:rPr>
              <a:t>Calmon</a:t>
            </a:r>
            <a:r>
              <a:rPr lang="en-US" dirty="0">
                <a:highlight>
                  <a:srgbClr val="FFFF00"/>
                </a:highlight>
              </a:rPr>
              <a:t>, B. S. </a:t>
            </a:r>
            <a:r>
              <a:rPr lang="en-US" dirty="0" err="1">
                <a:highlight>
                  <a:srgbClr val="FFFF00"/>
                </a:highlight>
              </a:rPr>
              <a:t>Glicksberg</a:t>
            </a:r>
            <a:r>
              <a:rPr lang="en-US" dirty="0">
                <a:highlight>
                  <a:srgbClr val="FFFF00"/>
                </a:highlight>
              </a:rPr>
              <a:t>, R. </a:t>
            </a:r>
            <a:r>
              <a:rPr lang="en-US" dirty="0" err="1">
                <a:highlight>
                  <a:srgbClr val="FFFF00"/>
                </a:highlight>
              </a:rPr>
              <a:t>Horesh</a:t>
            </a:r>
            <a:r>
              <a:rPr lang="en-US" dirty="0">
                <a:highlight>
                  <a:srgbClr val="FFFF00"/>
                </a:highlight>
              </a:rPr>
              <a:t>, A. Kumar, A. </a:t>
            </a:r>
            <a:r>
              <a:rPr lang="en-US" dirty="0" err="1">
                <a:highlight>
                  <a:srgbClr val="FFFF00"/>
                </a:highlight>
              </a:rPr>
              <a:t>Perer</a:t>
            </a:r>
            <a:r>
              <a:rPr lang="en-US" dirty="0">
                <a:highlight>
                  <a:srgbClr val="FFFF00"/>
                </a:highlight>
              </a:rPr>
              <a:t>, E. B. von </a:t>
            </a:r>
            <a:r>
              <a:rPr lang="en-US" dirty="0" err="1">
                <a:highlight>
                  <a:srgbClr val="FFFF00"/>
                </a:highlight>
              </a:rPr>
              <a:t>Marschall</a:t>
            </a:r>
            <a:r>
              <a:rPr lang="en-US" dirty="0">
                <a:highlight>
                  <a:srgbClr val="FFFF00"/>
                </a:highlight>
              </a:rPr>
              <a:t>, D. Wei, A. </a:t>
            </a:r>
            <a:r>
              <a:rPr lang="en-US" dirty="0" err="1">
                <a:highlight>
                  <a:srgbClr val="FFFF00"/>
                </a:highlight>
              </a:rPr>
              <a:t>Mojsilović</a:t>
            </a:r>
            <a:r>
              <a:rPr lang="en-US" dirty="0">
                <a:highlight>
                  <a:srgbClr val="FFFF00"/>
                </a:highlight>
              </a:rPr>
              <a:t>, and K. R. Varshney, “Confronting Data Sparsity to Identify Potential Sources of Zika Virus Spillover Infection Among Primates,” </a:t>
            </a:r>
            <a:r>
              <a:rPr lang="en-US" i="1" dirty="0">
                <a:highlight>
                  <a:srgbClr val="FFFF00"/>
                </a:highlight>
              </a:rPr>
              <a:t>Epidemics, </a:t>
            </a:r>
            <a:r>
              <a:rPr lang="nl-NL" dirty="0">
                <a:highlight>
                  <a:srgbClr val="FFFF00"/>
                </a:highlight>
              </a:rPr>
              <a:t>vol. 27, p. 59–65, June 2019.</a:t>
            </a:r>
            <a:endParaRPr lang="en-US" dirty="0">
              <a:highlight>
                <a:srgbClr val="FFFF00"/>
              </a:highlight>
            </a:endParaRPr>
          </a:p>
        </p:txBody>
      </p:sp>
      <p:sp>
        <p:nvSpPr>
          <p:cNvPr id="3" name="TextBox 2">
            <a:extLst>
              <a:ext uri="{FF2B5EF4-FFF2-40B4-BE49-F238E27FC236}">
                <a16:creationId xmlns:a16="http://schemas.microsoft.com/office/drawing/2014/main" id="{CE634552-DB10-43F0-8865-21AA3A202F32}"/>
              </a:ext>
            </a:extLst>
          </p:cNvPr>
          <p:cNvSpPr txBox="1"/>
          <p:nvPr/>
        </p:nvSpPr>
        <p:spPr>
          <a:xfrm>
            <a:off x="-1" y="5057506"/>
            <a:ext cx="6640497" cy="1200329"/>
          </a:xfrm>
          <a:prstGeom prst="rect">
            <a:avLst/>
          </a:prstGeom>
          <a:noFill/>
        </p:spPr>
        <p:txBody>
          <a:bodyPr wrap="square" rtlCol="0">
            <a:spAutoFit/>
          </a:bodyPr>
          <a:lstStyle/>
          <a:p>
            <a:r>
              <a:rPr lang="en-US" sz="3600" dirty="0">
                <a:highlight>
                  <a:srgbClr val="FFFF00"/>
                </a:highlight>
              </a:rPr>
              <a:t>Informed spillover surveillance</a:t>
            </a:r>
          </a:p>
          <a:p>
            <a:endParaRPr lang="en-US" sz="3600" dirty="0"/>
          </a:p>
        </p:txBody>
      </p:sp>
    </p:spTree>
    <p:extLst>
      <p:ext uri="{BB962C8B-B14F-4D97-AF65-F5344CB8AC3E}">
        <p14:creationId xmlns:p14="http://schemas.microsoft.com/office/powerpoint/2010/main" val="1054398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Zika</a:t>
            </a:r>
            <a:r>
              <a:rPr lang="en-US" dirty="0"/>
              <a:t> Virus Transmission </a:t>
            </a:r>
          </a:p>
        </p:txBody>
      </p:sp>
      <p:sp>
        <p:nvSpPr>
          <p:cNvPr id="3" name="Content Placeholder 2"/>
          <p:cNvSpPr>
            <a:spLocks noGrp="1"/>
          </p:cNvSpPr>
          <p:nvPr>
            <p:ph idx="1"/>
          </p:nvPr>
        </p:nvSpPr>
        <p:spPr/>
        <p:txBody>
          <a:bodyPr/>
          <a:lstStyle/>
          <a:p>
            <a:endParaRPr lang="en-US"/>
          </a:p>
        </p:txBody>
      </p:sp>
      <p:pic>
        <p:nvPicPr>
          <p:cNvPr id="4" name="Picture 2" descr="zika_chart.png"/>
          <p:cNvPicPr>
            <a:picLocks noChangeAspect="1" noChangeArrowheads="1"/>
          </p:cNvPicPr>
          <p:nvPr/>
        </p:nvPicPr>
        <p:blipFill rotWithShape="1">
          <a:blip r:embed="rId2">
            <a:extLst>
              <a:ext uri="{28A0092B-C50C-407E-A947-70E740481C1C}">
                <a14:useLocalDpi xmlns:a14="http://schemas.microsoft.com/office/drawing/2010/main" val="0"/>
              </a:ext>
            </a:extLst>
          </a:blip>
          <a:srcRect t="9865" b="17913"/>
          <a:stretch/>
        </p:blipFill>
        <p:spPr bwMode="auto">
          <a:xfrm>
            <a:off x="683078" y="1624353"/>
            <a:ext cx="11019722"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175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Primate Reservoirs of </a:t>
            </a:r>
            <a:r>
              <a:rPr lang="en-US" dirty="0" err="1"/>
              <a:t>Flaviviruses</a:t>
            </a:r>
            <a:r>
              <a:rPr lang="en-US" dirty="0"/>
              <a:t> in Africa</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1287" t="23161" r="41861" b="10237"/>
          <a:stretch/>
        </p:blipFill>
        <p:spPr>
          <a:xfrm>
            <a:off x="864053" y="1357313"/>
            <a:ext cx="7309708" cy="4816910"/>
          </a:xfrm>
          <a:prstGeom prst="rect">
            <a:avLst/>
          </a:prstGeom>
        </p:spPr>
      </p:pic>
    </p:spTree>
    <p:extLst>
      <p:ext uri="{BB962C8B-B14F-4D97-AF65-F5344CB8AC3E}">
        <p14:creationId xmlns:p14="http://schemas.microsoft.com/office/powerpoint/2010/main" val="2524174149"/>
      </p:ext>
    </p:extLst>
  </p:cSld>
  <p:clrMapOvr>
    <a:masterClrMapping/>
  </p:clrMapOvr>
  <p:transition>
    <p:fade/>
  </p:transition>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IBM_2015GTO_16x9">
  <a:themeElements>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fontScheme name="SC_Shanghai_template_16x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76200" cap="rnd" cmpd="sng" algn="ctr">
          <a:solidFill>
            <a:srgbClr val="9ADA3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rtlCol="0" anchor="ctr"/>
      <a:lstStyle>
        <a:defPPr algn="ctr">
          <a:defRPr/>
        </a:defPPr>
      </a:lstStyle>
    </a:spDef>
    <a:lnDef>
      <a:spPr bwMode="auto">
        <a:solidFill>
          <a:schemeClr val="accent1"/>
        </a:solidFill>
        <a:ln w="19050" cap="rnd" cmpd="sng" algn="ctr">
          <a:solidFill>
            <a:schemeClr val="accent4">
              <a:lumMod val="95000"/>
              <a:lumOff val="5000"/>
            </a:schemeClr>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FFFFFF"/>
        </a:dk1>
        <a:lt1>
          <a:srgbClr val="FFFFFF"/>
        </a:lt1>
        <a:dk2>
          <a:srgbClr val="FFFFFF"/>
        </a:dk2>
        <a:lt2>
          <a:srgbClr val="808080"/>
        </a:lt2>
        <a:accent1>
          <a:srgbClr val="7889FB"/>
        </a:accent1>
        <a:accent2>
          <a:srgbClr val="71BFC5"/>
        </a:accent2>
        <a:accent3>
          <a:srgbClr val="FFFFFF"/>
        </a:accent3>
        <a:accent4>
          <a:srgbClr val="DADADA"/>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CBQS-2017-template" id="{E7388F87-257A-2140-922C-7AC8141A18D1}" vid="{5DC12CEF-5F01-F74E-B1BA-05DF1F4C05C5}"/>
    </a:ext>
  </a:extLst>
</a:theme>
</file>

<file path=ppt/theme/theme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7.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8.xml><?xml version="1.0" encoding="utf-8"?>
<a:theme xmlns:a="http://schemas.openxmlformats.org/drawingml/2006/main" name="SC_Shanghai_template_16x9">
  <a:themeElements>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fontScheme name="SC_Shanghai_template_16x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SC_Shanghai_template_16x9 1">
        <a:dk1>
          <a:srgbClr val="000000"/>
        </a:dk1>
        <a:lt1>
          <a:srgbClr val="FFFFFF"/>
        </a:lt1>
        <a:dk2>
          <a:srgbClr val="000000"/>
        </a:dk2>
        <a:lt2>
          <a:srgbClr val="808080"/>
        </a:lt2>
        <a:accent1>
          <a:srgbClr val="00B3EF"/>
        </a:accent1>
        <a:accent2>
          <a:srgbClr val="71BFC5"/>
        </a:accent2>
        <a:accent3>
          <a:srgbClr val="FFFFFF"/>
        </a:accent3>
        <a:accent4>
          <a:srgbClr val="000000"/>
        </a:accent4>
        <a:accent5>
          <a:srgbClr val="AAD6F6"/>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808080"/>
        </a:dk1>
        <a:lt1>
          <a:srgbClr val="FFFFFF"/>
        </a:lt1>
        <a:dk2>
          <a:srgbClr val="003F69"/>
        </a:dk2>
        <a:lt2>
          <a:srgbClr val="00B2EF"/>
        </a:lt2>
        <a:accent1>
          <a:srgbClr val="00B0DA"/>
        </a:accent1>
        <a:accent2>
          <a:srgbClr val="00A6A0"/>
        </a:accent2>
        <a:accent3>
          <a:srgbClr val="AAAFB9"/>
        </a:accent3>
        <a:accent4>
          <a:srgbClr val="DADADA"/>
        </a:accent4>
        <a:accent5>
          <a:srgbClr val="AAD4EA"/>
        </a:accent5>
        <a:accent6>
          <a:srgbClr val="009691"/>
        </a:accent6>
        <a:hlink>
          <a:srgbClr val="8CC63F"/>
        </a:hlink>
        <a:folHlink>
          <a:srgbClr val="83D1F5"/>
        </a:folHlink>
      </a:clrScheme>
      <a:clrMap bg1="dk2" tx1="lt1" bg2="dk1" tx2="lt2" accent1="accent1" accent2="accent2" accent3="accent3" accent4="accent4" accent5="accent5" accent6="accent6" hlink="hlink" folHlink="folHlink"/>
    </a:extraClrScheme>
    <a:extraClrScheme>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1785</Words>
  <Application>Microsoft Office PowerPoint</Application>
  <PresentationFormat>Widescreen</PresentationFormat>
  <Paragraphs>309</Paragraphs>
  <Slides>35</Slides>
  <Notes>10</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35</vt:i4>
      </vt:variant>
    </vt:vector>
  </HeadingPairs>
  <TitlesOfParts>
    <vt:vector size="50" baseType="lpstr">
      <vt:lpstr>Arial</vt:lpstr>
      <vt:lpstr>Calibri</vt:lpstr>
      <vt:lpstr>IBM Plex Sans</vt:lpstr>
      <vt:lpstr>Roboto</vt:lpstr>
      <vt:lpstr>Roboto Medium</vt:lpstr>
      <vt:lpstr>Verdana</vt:lpstr>
      <vt:lpstr>Wingdings</vt:lpstr>
      <vt:lpstr>blk_background_2017</vt:lpstr>
      <vt:lpstr>dk_blu_background_2017</vt:lpstr>
      <vt:lpstr>gry_background_2017</vt:lpstr>
      <vt:lpstr>wht_background_2017</vt:lpstr>
      <vt:lpstr>IBM_2015GTO_16x9</vt:lpstr>
      <vt:lpstr>1_dk_blu_background_2017</vt:lpstr>
      <vt:lpstr>3_dk_blu_background_2017</vt:lpstr>
      <vt:lpstr>SC_Shanghai_template_16x9</vt:lpstr>
      <vt:lpstr>Artificial Intelligence, Data Science,  and Global Pandemics</vt:lpstr>
      <vt:lpstr>Global Pandemics</vt:lpstr>
      <vt:lpstr>Surveilling</vt:lpstr>
      <vt:lpstr>Testing</vt:lpstr>
      <vt:lpstr>Managing</vt:lpstr>
      <vt:lpstr>Curing</vt:lpstr>
      <vt:lpstr>PowerPoint Presentation</vt:lpstr>
      <vt:lpstr>Zika Virus Transmission </vt:lpstr>
      <vt:lpstr>Known Primate Reservoirs of Flaviviruses in Africa</vt:lpstr>
      <vt:lpstr>Primate Features</vt:lpstr>
      <vt:lpstr>Likely Reservoirs</vt:lpstr>
      <vt:lpstr>Ranges of Likely Reservoirs</vt:lpstr>
      <vt:lpstr>Likely Reservoirs</vt:lpstr>
      <vt:lpstr>PowerPoint Presentation</vt:lpstr>
      <vt:lpstr>Generics Have Been Successfully Repurposed for Cancer</vt:lpstr>
      <vt:lpstr>Scaling the Repurposing of Generic Drugs for Cancer</vt:lpstr>
      <vt:lpstr>Information Sources</vt:lpstr>
      <vt:lpstr>Manually Identifying Evidence is Intractable</vt:lpstr>
      <vt:lpstr>NLP Pipeline for Extracting Evidence from Scientific Publications </vt:lpstr>
      <vt:lpstr>Example</vt:lpstr>
      <vt:lpstr>PowerPoint Presentation</vt:lpstr>
      <vt:lpstr>Drug Design Pipeline</vt:lpstr>
      <vt:lpstr>COVID-19 Molecule Explorer</vt:lpstr>
      <vt:lpstr>PowerPoint Presentation</vt:lpstr>
      <vt:lpstr>WageGoal</vt:lpstr>
      <vt:lpstr>WageGoal</vt:lpstr>
      <vt:lpstr>Transactions Data</vt:lpstr>
      <vt:lpstr>Predictive Modeling</vt:lpstr>
      <vt:lpstr>PowerPoint Presentation</vt:lpstr>
      <vt:lpstr>Trustworthy AI Takes Many Forms </vt:lpstr>
      <vt:lpstr>PowerPoint Presentation</vt:lpstr>
      <vt:lpstr>Why Haven’t We Seen the Impact Yet?</vt:lpstr>
      <vt:lpstr>Reimagining Institutions: Grantmaking Foundations</vt:lpstr>
      <vt:lpstr>Reimagining Institutions: Government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Data Science,  and Global Pandemics</dc:title>
  <dc:creator>Kush Varshney</dc:creator>
  <cp:lastModifiedBy>Kush Varshney</cp:lastModifiedBy>
  <cp:revision>6</cp:revision>
  <dcterms:created xsi:type="dcterms:W3CDTF">2020-05-28T19:53:24Z</dcterms:created>
  <dcterms:modified xsi:type="dcterms:W3CDTF">2020-05-28T20:12:09Z</dcterms:modified>
</cp:coreProperties>
</file>